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6" r:id="rId2"/>
    <p:sldId id="261" r:id="rId3"/>
    <p:sldId id="277" r:id="rId4"/>
    <p:sldId id="262" r:id="rId5"/>
    <p:sldId id="286" r:id="rId6"/>
    <p:sldId id="278" r:id="rId7"/>
    <p:sldId id="263" r:id="rId8"/>
    <p:sldId id="269" r:id="rId9"/>
    <p:sldId id="264" r:id="rId10"/>
    <p:sldId id="271" r:id="rId11"/>
    <p:sldId id="270" r:id="rId12"/>
    <p:sldId id="279" r:id="rId13"/>
    <p:sldId id="272" r:id="rId14"/>
    <p:sldId id="273" r:id="rId15"/>
    <p:sldId id="274" r:id="rId16"/>
    <p:sldId id="280" r:id="rId17"/>
    <p:sldId id="291" r:id="rId18"/>
    <p:sldId id="275" r:id="rId19"/>
    <p:sldId id="285" r:id="rId20"/>
    <p:sldId id="281" r:id="rId21"/>
    <p:sldId id="284" r:id="rId22"/>
    <p:sldId id="287" r:id="rId23"/>
    <p:sldId id="288" r:id="rId24"/>
    <p:sldId id="289" r:id="rId25"/>
    <p:sldId id="292" r:id="rId26"/>
    <p:sldId id="290" r:id="rId27"/>
    <p:sldId id="293" r:id="rId28"/>
    <p:sldId id="27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76" autoAdjust="0"/>
  </p:normalViewPr>
  <p:slideViewPr>
    <p:cSldViewPr>
      <p:cViewPr varScale="1">
        <p:scale>
          <a:sx n="74" d="100"/>
          <a:sy n="74" d="100"/>
        </p:scale>
        <p:origin x="14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6D4AA73-EBEC-4BE0-AE20-511F8E6C1AF0}" type="slidenum">
              <a:rPr lang="en-US" smtClean="0"/>
              <a:pPr>
                <a:defRPr/>
              </a:pPr>
              <a:t>‹#›</a:t>
            </a:fld>
            <a:endParaRPr lang="en-US" dirty="0"/>
          </a:p>
        </p:txBody>
      </p:sp>
    </p:spTree>
    <p:extLst>
      <p:ext uri="{BB962C8B-B14F-4D97-AF65-F5344CB8AC3E}">
        <p14:creationId xmlns:p14="http://schemas.microsoft.com/office/powerpoint/2010/main" val="2364783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B7937B2-67F8-4EDD-B9ED-80877381098D}" type="slidenum">
              <a:rPr lang="en-US" smtClean="0"/>
              <a:pPr>
                <a:defRPr/>
              </a:pPr>
              <a:t>‹#›</a:t>
            </a:fld>
            <a:endParaRPr lang="en-US" dirty="0"/>
          </a:p>
        </p:txBody>
      </p:sp>
    </p:spTree>
    <p:extLst>
      <p:ext uri="{BB962C8B-B14F-4D97-AF65-F5344CB8AC3E}">
        <p14:creationId xmlns:p14="http://schemas.microsoft.com/office/powerpoint/2010/main" val="1763504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E2D2CFC-D656-46BE-BAFC-DF8749FA598E}" type="slidenum">
              <a:rPr lang="en-US" smtClean="0"/>
              <a:pPr>
                <a:defRPr/>
              </a:pPr>
              <a:t>‹#›</a:t>
            </a:fld>
            <a:endParaRPr lang="en-US" dirty="0"/>
          </a:p>
        </p:txBody>
      </p:sp>
    </p:spTree>
    <p:extLst>
      <p:ext uri="{BB962C8B-B14F-4D97-AF65-F5344CB8AC3E}">
        <p14:creationId xmlns:p14="http://schemas.microsoft.com/office/powerpoint/2010/main" val="66806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449F0B0-34E7-49A2-9B0F-A0260439977E}" type="slidenum">
              <a:rPr lang="en-US" smtClean="0"/>
              <a:pPr>
                <a:defRPr/>
              </a:pPr>
              <a:t>‹#›</a:t>
            </a:fld>
            <a:endParaRPr lang="en-US" dirty="0"/>
          </a:p>
        </p:txBody>
      </p:sp>
    </p:spTree>
    <p:extLst>
      <p:ext uri="{BB962C8B-B14F-4D97-AF65-F5344CB8AC3E}">
        <p14:creationId xmlns:p14="http://schemas.microsoft.com/office/powerpoint/2010/main" val="75530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499BE58-A4A3-48E9-BA4E-A8B55E08EB73}" type="slidenum">
              <a:rPr lang="en-US" smtClean="0"/>
              <a:pPr>
                <a:defRPr/>
              </a:pPr>
              <a:t>‹#›</a:t>
            </a:fld>
            <a:endParaRPr lang="en-US" dirty="0"/>
          </a:p>
        </p:txBody>
      </p:sp>
    </p:spTree>
    <p:extLst>
      <p:ext uri="{BB962C8B-B14F-4D97-AF65-F5344CB8AC3E}">
        <p14:creationId xmlns:p14="http://schemas.microsoft.com/office/powerpoint/2010/main" val="4205790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E730DBD-6DEF-4C06-8913-1BD024F15891}" type="slidenum">
              <a:rPr lang="en-US" smtClean="0"/>
              <a:pPr>
                <a:defRPr/>
              </a:pPr>
              <a:t>‹#›</a:t>
            </a:fld>
            <a:endParaRPr lang="en-US" dirty="0"/>
          </a:p>
        </p:txBody>
      </p:sp>
    </p:spTree>
    <p:extLst>
      <p:ext uri="{BB962C8B-B14F-4D97-AF65-F5344CB8AC3E}">
        <p14:creationId xmlns:p14="http://schemas.microsoft.com/office/powerpoint/2010/main" val="60516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D093804E-9FC5-49A2-BFDB-88D012A06D2E}" type="slidenum">
              <a:rPr lang="en-US" smtClean="0"/>
              <a:pPr>
                <a:defRPr/>
              </a:pPr>
              <a:t>‹#›</a:t>
            </a:fld>
            <a:endParaRPr lang="en-US" dirty="0"/>
          </a:p>
        </p:txBody>
      </p:sp>
    </p:spTree>
    <p:extLst>
      <p:ext uri="{BB962C8B-B14F-4D97-AF65-F5344CB8AC3E}">
        <p14:creationId xmlns:p14="http://schemas.microsoft.com/office/powerpoint/2010/main" val="558320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6704A5CB-178F-4E98-ABC9-9BD34B77E296}" type="slidenum">
              <a:rPr lang="en-US" smtClean="0"/>
              <a:pPr>
                <a:defRPr/>
              </a:pPr>
              <a:t>‹#›</a:t>
            </a:fld>
            <a:endParaRPr lang="en-US" dirty="0"/>
          </a:p>
        </p:txBody>
      </p:sp>
    </p:spTree>
    <p:extLst>
      <p:ext uri="{BB962C8B-B14F-4D97-AF65-F5344CB8AC3E}">
        <p14:creationId xmlns:p14="http://schemas.microsoft.com/office/powerpoint/2010/main" val="68260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3EA75F1-1537-4FC8-8705-FF470ADBDB77}" type="slidenum">
              <a:rPr lang="en-US" smtClean="0"/>
              <a:pPr>
                <a:defRPr/>
              </a:pPr>
              <a:t>‹#›</a:t>
            </a:fld>
            <a:endParaRPr lang="en-US" dirty="0"/>
          </a:p>
        </p:txBody>
      </p:sp>
    </p:spTree>
    <p:extLst>
      <p:ext uri="{BB962C8B-B14F-4D97-AF65-F5344CB8AC3E}">
        <p14:creationId xmlns:p14="http://schemas.microsoft.com/office/powerpoint/2010/main" val="170951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8BA3507A-C2AE-4BDE-AEEC-D1680338DF9E}" type="slidenum">
              <a:rPr lang="en-US" smtClean="0"/>
              <a:pPr>
                <a:defRPr/>
              </a:pPr>
              <a:t>‹#›</a:t>
            </a:fld>
            <a:endParaRPr lang="en-US" dirty="0"/>
          </a:p>
        </p:txBody>
      </p:sp>
    </p:spTree>
    <p:extLst>
      <p:ext uri="{BB962C8B-B14F-4D97-AF65-F5344CB8AC3E}">
        <p14:creationId xmlns:p14="http://schemas.microsoft.com/office/powerpoint/2010/main" val="264085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B98651D-06B1-4D0D-9B89-F3B8580AABAF}" type="slidenum">
              <a:rPr lang="en-US" smtClean="0"/>
              <a:pPr>
                <a:defRPr/>
              </a:pPr>
              <a:t>‹#›</a:t>
            </a:fld>
            <a:endParaRPr lang="en-US" dirty="0"/>
          </a:p>
        </p:txBody>
      </p:sp>
    </p:spTree>
    <p:extLst>
      <p:ext uri="{BB962C8B-B14F-4D97-AF65-F5344CB8AC3E}">
        <p14:creationId xmlns:p14="http://schemas.microsoft.com/office/powerpoint/2010/main" val="51158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D3AA62-2B17-45ED-BADB-56C1E675FFD8}" type="slidenum">
              <a:rPr lang="en-US" smtClean="0"/>
              <a:pPr>
                <a:defRPr/>
              </a:pPr>
              <a:t>‹#›</a:t>
            </a:fld>
            <a:endParaRPr lang="en-US" dirty="0"/>
          </a:p>
        </p:txBody>
      </p:sp>
    </p:spTree>
    <p:extLst>
      <p:ext uri="{BB962C8B-B14F-4D97-AF65-F5344CB8AC3E}">
        <p14:creationId xmlns:p14="http://schemas.microsoft.com/office/powerpoint/2010/main" val="286046208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
            <a:ext cx="7772400" cy="213360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eaLnBrk="1" hangingPunct="1">
              <a:defRPr/>
            </a:pPr>
            <a:r>
              <a:rPr lang="en-US" sz="4800" b="1" dirty="0">
                <a:solidFill>
                  <a:srgbClr val="0070C0"/>
                </a:solidFill>
              </a:rPr>
              <a:t>LEGAL TRAINING FOR NONPROFIT BOARDS OF DIRECTORS</a:t>
            </a:r>
          </a:p>
        </p:txBody>
      </p:sp>
      <p:sp>
        <p:nvSpPr>
          <p:cNvPr id="2051" name="Rectangle 3"/>
          <p:cNvSpPr>
            <a:spLocks noGrp="1" noChangeArrowheads="1"/>
          </p:cNvSpPr>
          <p:nvPr>
            <p:ph type="subTitle" idx="1"/>
          </p:nvPr>
        </p:nvSpPr>
        <p:spPr>
          <a:xfrm>
            <a:off x="1447800" y="2895600"/>
            <a:ext cx="6400800" cy="3352800"/>
          </a:xfrm>
        </p:spPr>
        <p:txBody>
          <a:bodyPr/>
          <a:lstStyle/>
          <a:p>
            <a:pPr eaLnBrk="1" hangingPunct="1">
              <a:lnSpc>
                <a:spcPct val="80000"/>
              </a:lnSpc>
              <a:defRPr/>
            </a:pPr>
            <a:endParaRPr lang="en-US" sz="2400" dirty="0"/>
          </a:p>
          <a:p>
            <a:pPr eaLnBrk="1" hangingPunct="1">
              <a:lnSpc>
                <a:spcPct val="80000"/>
              </a:lnSpc>
              <a:defRPr/>
            </a:pPr>
            <a:endParaRPr lang="en-US" sz="2400" dirty="0"/>
          </a:p>
          <a:p>
            <a:pPr eaLnBrk="1" hangingPunct="1">
              <a:lnSpc>
                <a:spcPct val="80000"/>
              </a:lnSpc>
              <a:defRPr/>
            </a:pPr>
            <a:r>
              <a:rPr lang="en-US" sz="3200" dirty="0"/>
              <a:t>Cara B. Lawrence</a:t>
            </a:r>
          </a:p>
          <a:p>
            <a:pPr eaLnBrk="1" hangingPunct="1">
              <a:lnSpc>
                <a:spcPct val="80000"/>
              </a:lnSpc>
              <a:defRPr/>
            </a:pPr>
            <a:endParaRPr lang="en-US" sz="2800" dirty="0"/>
          </a:p>
          <a:p>
            <a:pPr eaLnBrk="1" hangingPunct="1">
              <a:lnSpc>
                <a:spcPct val="80000"/>
              </a:lnSpc>
              <a:defRPr/>
            </a:pPr>
            <a:endParaRPr lang="en-US" sz="2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199" y="5295198"/>
            <a:ext cx="2334760" cy="1371600"/>
          </a:xfrm>
          <a:prstGeom prst="rect">
            <a:avLst/>
          </a:prstGeom>
        </p:spPr>
      </p:pic>
      <p:sp>
        <p:nvSpPr>
          <p:cNvPr id="3" name="TextBox 2"/>
          <p:cNvSpPr txBox="1"/>
          <p:nvPr/>
        </p:nvSpPr>
        <p:spPr>
          <a:xfrm>
            <a:off x="5260730" y="6477000"/>
            <a:ext cx="3531672" cy="307777"/>
          </a:xfrm>
          <a:prstGeom prst="rect">
            <a:avLst/>
          </a:prstGeom>
          <a:noFill/>
        </p:spPr>
        <p:txBody>
          <a:bodyPr wrap="none" rtlCol="0">
            <a:spAutoFit/>
          </a:bodyPr>
          <a:lstStyle/>
          <a:p>
            <a:pPr algn="ctr"/>
            <a:r>
              <a:rPr lang="en-US" sz="1400" b="1" dirty="0">
                <a:solidFill>
                  <a:schemeClr val="tx1">
                    <a:lumMod val="75000"/>
                    <a:lumOff val="25000"/>
                  </a:schemeClr>
                </a:solidFill>
                <a:latin typeface="Arial" pitchFamily="34" charset="0"/>
                <a:cs typeface="Arial" pitchFamily="34" charset="0"/>
              </a:rPr>
              <a:t>Copyright 2022 Tierney Lawrence LLC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Duty of Good Faith</a:t>
            </a:r>
            <a:endParaRPr lang="en-US" sz="3600" dirty="0">
              <a:solidFill>
                <a:srgbClr val="0070C0"/>
              </a:solidFill>
            </a:endParaRPr>
          </a:p>
        </p:txBody>
      </p:sp>
      <p:sp>
        <p:nvSpPr>
          <p:cNvPr id="15363" name="Rectangle 3"/>
          <p:cNvSpPr>
            <a:spLocks noGrp="1" noChangeArrowheads="1"/>
          </p:cNvSpPr>
          <p:nvPr>
            <p:ph idx="1"/>
          </p:nvPr>
        </p:nvSpPr>
        <p:spPr/>
        <p:txBody>
          <a:bodyPr>
            <a:normAutofit lnSpcReduction="10000"/>
          </a:bodyPr>
          <a:lstStyle/>
          <a:p>
            <a:pPr>
              <a:lnSpc>
                <a:spcPct val="80000"/>
              </a:lnSpc>
              <a:buNone/>
              <a:defRPr/>
            </a:pPr>
            <a:r>
              <a:rPr lang="en-US" sz="2800" b="1" dirty="0"/>
              <a:t>  </a:t>
            </a:r>
            <a:r>
              <a:rPr lang="en-US" sz="2800" dirty="0">
                <a:effectLst/>
                <a:ea typeface="Times New Roman" panose="02020603050405020304" pitchFamily="18" charset="0"/>
              </a:rPr>
              <a:t>Directors must carry out their duties in good faith, with the care an ordinarily prudent person in a like position would exercise under similar circumstances.  </a:t>
            </a:r>
          </a:p>
          <a:p>
            <a:pPr>
              <a:lnSpc>
                <a:spcPct val="80000"/>
              </a:lnSpc>
              <a:buNone/>
              <a:defRPr/>
            </a:pPr>
            <a:endParaRPr lang="en-US" sz="2800" dirty="0">
              <a:ea typeface="Times New Roman" panose="02020603050405020304" pitchFamily="18" charset="0"/>
            </a:endParaRPr>
          </a:p>
          <a:p>
            <a:pPr>
              <a:lnSpc>
                <a:spcPct val="80000"/>
              </a:lnSpc>
              <a:buNone/>
              <a:defRPr/>
            </a:pPr>
            <a:r>
              <a:rPr lang="en-US" sz="2800" dirty="0">
                <a:effectLst/>
                <a:ea typeface="Times New Roman" panose="02020603050405020304" pitchFamily="18" charset="0"/>
              </a:rPr>
              <a:t>	The term “good faith” most obviously means an absence of any intent to take advantage of the nonprofit organization, but it also includes a state of mind characterized by both honesty and faithfulness to a director’s obligations and duties. The term also means some level of diligence in discharging the director’s responsibilities.</a:t>
            </a:r>
            <a:endParaRPr lang="en-US" sz="2800" dirty="0"/>
          </a:p>
          <a:p>
            <a:pPr algn="ctr" eaLnBrk="1" hangingPunct="1">
              <a:lnSpc>
                <a:spcPct val="80000"/>
              </a:lnSpc>
              <a:buFont typeface="Wingdings" pitchFamily="2" charset="2"/>
              <a:buNone/>
              <a:defRPr/>
            </a:pPr>
            <a:endParaRPr lang="en-US" sz="2800" dirty="0"/>
          </a:p>
          <a:p>
            <a:pPr algn="ctr" eaLnBrk="1" hangingPunct="1">
              <a:lnSpc>
                <a:spcPct val="80000"/>
              </a:lnSpc>
              <a:buFont typeface="Wingdings" pitchFamily="2" charset="2"/>
              <a:buNone/>
              <a:defRPr/>
            </a:pPr>
            <a:endParaRPr lang="en-US" sz="2800" dirty="0"/>
          </a:p>
          <a:p>
            <a:pPr algn="ctr" eaLnBrk="1" hangingPunct="1">
              <a:lnSpc>
                <a:spcPct val="80000"/>
              </a:lnSpc>
              <a:buFont typeface="Wingdings" pitchFamily="2" charset="2"/>
              <a:buNone/>
              <a:defRPr/>
            </a:pPr>
            <a:endParaRPr lang="en-US" sz="2800" dirty="0"/>
          </a:p>
        </p:txBody>
      </p:sp>
    </p:spTree>
    <p:extLst>
      <p:ext uri="{BB962C8B-B14F-4D97-AF65-F5344CB8AC3E}">
        <p14:creationId xmlns:p14="http://schemas.microsoft.com/office/powerpoint/2010/main" val="3681692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Duty of Care</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0" indent="0">
              <a:buNone/>
            </a:pPr>
            <a:r>
              <a:rPr lang="en-US" sz="2800" dirty="0">
                <a:latin typeface="Calibri" panose="020F0502020204030204" pitchFamily="34" charset="0"/>
                <a:ea typeface="Times New Roman" panose="02020603050405020304" pitchFamily="18" charset="0"/>
              </a:rPr>
              <a:t>T</a:t>
            </a:r>
            <a:r>
              <a:rPr lang="en-US" sz="2800" dirty="0">
                <a:effectLst/>
                <a:latin typeface="Calibri" panose="020F0502020204030204" pitchFamily="34" charset="0"/>
                <a:ea typeface="Times New Roman" panose="02020603050405020304" pitchFamily="18" charset="0"/>
              </a:rPr>
              <a:t>he duty of care requires each officer, director and committee member to be appropriately informed about issues requiring their consideration, to devote appropriate attention to oversight of the organization’s activities, and to act with the care that an ordinarily prudent person would reasonably be expected to exercise in a similar situation. The duty of care can be thought of as “the duty to be informed.”  Included in this is the duty to act in accordance with the organization's mission and applicable law. </a:t>
            </a:r>
            <a:endParaRPr lang="en-US" sz="2400" b="1" dirty="0"/>
          </a:p>
        </p:txBody>
      </p:sp>
    </p:spTree>
    <p:extLst>
      <p:ext uri="{BB962C8B-B14F-4D97-AF65-F5344CB8AC3E}">
        <p14:creationId xmlns:p14="http://schemas.microsoft.com/office/powerpoint/2010/main" val="311552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Duty of Loyalty</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0" marR="0" lvl="0" indent="0">
              <a:spcBef>
                <a:spcPts val="0"/>
              </a:spcBef>
              <a:spcAft>
                <a:spcPts val="0"/>
              </a:spcAft>
              <a:buNone/>
              <a:tabLst>
                <a:tab pos="228600" algn="l"/>
                <a:tab pos="-914400" algn="l"/>
                <a:tab pos="13716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The duty of loyalty requires each board member, the board of directors as a whole, and each committee of the board to act in a manner that the board member, the board or the committee reasonably believes to be in the best interest of the organization, without regard to his or her personal interests or the interests of others, and to avoid impermissible conflicts of interest.    </a:t>
            </a:r>
          </a:p>
          <a:p>
            <a:pPr marL="0" marR="0" lvl="0" indent="0">
              <a:spcBef>
                <a:spcPts val="0"/>
              </a:spcBef>
              <a:spcAft>
                <a:spcPts val="0"/>
              </a:spcAft>
              <a:buNone/>
              <a:tabLst>
                <a:tab pos="228600" algn="l"/>
                <a:tab pos="-914400" algn="l"/>
                <a:tab pos="1371600" algn="l"/>
              </a:tabLst>
            </a:pPr>
            <a:endParaRPr lang="en-US" sz="28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tabLst>
                <a:tab pos="228600" algn="l"/>
                <a:tab pos="-914400" algn="l"/>
                <a:tab pos="1371600" algn="l"/>
              </a:tabLst>
            </a:pP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Courts expect “undivided loyalty and allegiance.” </a:t>
            </a:r>
            <a:endParaRPr lang="en-US" sz="2800" dirty="0">
              <a:effectLst/>
              <a:latin typeface="Shruti"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9187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Duty of Loyalty</a:t>
            </a:r>
            <a:endParaRPr lang="en-US" sz="3600" dirty="0">
              <a:solidFill>
                <a:srgbClr val="0070C0"/>
              </a:solidFill>
            </a:endParaRPr>
          </a:p>
        </p:txBody>
      </p:sp>
      <p:sp>
        <p:nvSpPr>
          <p:cNvPr id="15363" name="Rectangle 3"/>
          <p:cNvSpPr>
            <a:spLocks noGrp="1" noChangeArrowheads="1"/>
          </p:cNvSpPr>
          <p:nvPr>
            <p:ph idx="1"/>
          </p:nvPr>
        </p:nvSpPr>
        <p:spPr/>
        <p:txBody>
          <a:bodyPr>
            <a:normAutofit lnSpcReduction="10000"/>
          </a:bodyPr>
          <a:lstStyle/>
          <a:p>
            <a:pPr marL="914400" lvl="1" indent="-457200">
              <a:spcBef>
                <a:spcPts val="0"/>
              </a:spcBef>
            </a:pP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Confidentiality</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US" sz="3200" u="sng" dirty="0">
                <a:effectLst/>
                <a:latin typeface="Calibri" panose="020F0502020204030204" pitchFamily="34" charset="0"/>
                <a:ea typeface="Times New Roman" panose="02020603050405020304" pitchFamily="18" charset="0"/>
                <a:cs typeface="Times New Roman" panose="02020603050405020304" pitchFamily="18" charset="0"/>
              </a:rPr>
              <a:t>standing behind board decisions</a:t>
            </a: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457200" lvl="1" indent="0">
              <a:spcBef>
                <a:spcPts val="0"/>
              </a:spcBef>
              <a:buNone/>
            </a:pP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914400" lvl="1" indent="-457200">
              <a:spcBef>
                <a:spcPts val="0"/>
              </a:spcBef>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Be aware that when you speak, you are perceived as a Board member and, perhaps, speaking for the Board.</a:t>
            </a:r>
          </a:p>
          <a:p>
            <a:pPr marL="457200" lvl="1" indent="0">
              <a:spcBef>
                <a:spcPts val="0"/>
              </a:spcBef>
              <a:buNone/>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 </a:t>
            </a:r>
          </a:p>
          <a:p>
            <a:pPr marL="914400" lvl="1" indent="-457200">
              <a:spcBef>
                <a:spcPts val="0"/>
              </a:spcBef>
            </a:pPr>
            <a:r>
              <a:rPr lang="en-US" sz="3200" dirty="0">
                <a:effectLst/>
                <a:latin typeface="Calibri" panose="020F0502020204030204" pitchFamily="34" charset="0"/>
                <a:ea typeface="Times New Roman" panose="02020603050405020304" pitchFamily="18" charset="0"/>
                <a:cs typeface="Times New Roman" panose="02020603050405020304" pitchFamily="18" charset="0"/>
              </a:rPr>
              <a:t>ONLY THE DESIGNATED LEADER (e.g. Chair, President) CAN SPEAK FOR ORGANIZATION.  </a:t>
            </a:r>
            <a:endParaRPr lang="en-US" sz="3200" dirty="0">
              <a:effectLst/>
              <a:latin typeface="Shruti"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6944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CONFLICTS OF INTEREST</a:t>
            </a:r>
            <a:br>
              <a:rPr lang="en-US" sz="3600" b="1" dirty="0">
                <a:solidFill>
                  <a:srgbClr val="0070C0"/>
                </a:solidFill>
              </a:rPr>
            </a:br>
            <a:r>
              <a:rPr lang="en-US" sz="3600" b="1" dirty="0">
                <a:solidFill>
                  <a:srgbClr val="0070C0"/>
                </a:solidFill>
              </a:rPr>
              <a:t>(Duty of Loyalty)</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0" marR="0" lvl="0" indent="0">
              <a:spcBef>
                <a:spcPts val="0"/>
              </a:spcBef>
              <a:spcAft>
                <a:spcPts val="0"/>
              </a:spcAft>
              <a:buNone/>
              <a:tabLst>
                <a:tab pos="228600" algn="l"/>
                <a:tab pos="-914400" algn="l"/>
                <a:tab pos="1371600" algn="l"/>
              </a:tabLst>
            </a:pPr>
            <a:r>
              <a:rPr lang="en-US" sz="3200" dirty="0">
                <a:effectLst/>
                <a:ea typeface="Times New Roman" panose="02020603050405020304" pitchFamily="18" charset="0"/>
                <a:cs typeface="Times New Roman" panose="02020603050405020304" pitchFamily="18" charset="0"/>
              </a:rPr>
              <a:t>A conflicting interest transaction means a contract, transaction, or other </a:t>
            </a:r>
            <a:r>
              <a:rPr lang="en-US" sz="3200" u="sng" dirty="0">
                <a:effectLst/>
                <a:ea typeface="Times New Roman" panose="02020603050405020304" pitchFamily="18" charset="0"/>
                <a:cs typeface="Times New Roman" panose="02020603050405020304" pitchFamily="18" charset="0"/>
              </a:rPr>
              <a:t>financial</a:t>
            </a:r>
            <a:r>
              <a:rPr lang="en-US" sz="3200" dirty="0">
                <a:effectLst/>
                <a:ea typeface="Times New Roman" panose="02020603050405020304" pitchFamily="18" charset="0"/>
                <a:cs typeface="Times New Roman" panose="02020603050405020304" pitchFamily="18" charset="0"/>
              </a:rPr>
              <a:t> relationship between a nonprofit corporation and a director, or a </a:t>
            </a:r>
            <a:r>
              <a:rPr lang="en-US" sz="3200" u="sng" dirty="0">
                <a:effectLst/>
                <a:ea typeface="Times New Roman" panose="02020603050405020304" pitchFamily="18" charset="0"/>
                <a:cs typeface="Times New Roman" panose="02020603050405020304" pitchFamily="18" charset="0"/>
              </a:rPr>
              <a:t>party related to the director</a:t>
            </a:r>
            <a:r>
              <a:rPr lang="en-US" sz="3200" dirty="0">
                <a:effectLst/>
                <a:ea typeface="Times New Roman" panose="02020603050405020304" pitchFamily="18" charset="0"/>
                <a:cs typeface="Times New Roman" panose="02020603050405020304" pitchFamily="18" charset="0"/>
              </a:rPr>
              <a:t>, or a business entity in which the director is also a director </a:t>
            </a:r>
            <a:r>
              <a:rPr lang="en-US" sz="3200" u="sng" dirty="0">
                <a:effectLst/>
                <a:ea typeface="Times New Roman" panose="02020603050405020304" pitchFamily="18" charset="0"/>
                <a:cs typeface="Times New Roman" panose="02020603050405020304" pitchFamily="18" charset="0"/>
              </a:rPr>
              <a:t>or</a:t>
            </a:r>
            <a:r>
              <a:rPr lang="en-US" sz="3200" dirty="0">
                <a:effectLst/>
                <a:ea typeface="Times New Roman" panose="02020603050405020304" pitchFamily="18" charset="0"/>
                <a:cs typeface="Times New Roman" panose="02020603050405020304" pitchFamily="18" charset="0"/>
              </a:rPr>
              <a:t> has a financial interest. </a:t>
            </a:r>
          </a:p>
        </p:txBody>
      </p:sp>
    </p:spTree>
    <p:extLst>
      <p:ext uri="{BB962C8B-B14F-4D97-AF65-F5344CB8AC3E}">
        <p14:creationId xmlns:p14="http://schemas.microsoft.com/office/powerpoint/2010/main" val="88717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CONFLICTS OF INTEREST</a:t>
            </a:r>
            <a:br>
              <a:rPr lang="en-US" sz="3600" b="1" dirty="0">
                <a:solidFill>
                  <a:srgbClr val="0070C0"/>
                </a:solidFill>
              </a:rPr>
            </a:br>
            <a:r>
              <a:rPr lang="en-US" sz="3600" b="1" dirty="0">
                <a:solidFill>
                  <a:srgbClr val="0070C0"/>
                </a:solidFill>
              </a:rPr>
              <a:t>(Duty of Loyalty)</a:t>
            </a:r>
          </a:p>
        </p:txBody>
      </p:sp>
      <p:sp>
        <p:nvSpPr>
          <p:cNvPr id="15363" name="Rectangle 3"/>
          <p:cNvSpPr>
            <a:spLocks noGrp="1" noChangeArrowheads="1"/>
          </p:cNvSpPr>
          <p:nvPr>
            <p:ph idx="1"/>
          </p:nvPr>
        </p:nvSpPr>
        <p:spPr/>
        <p:txBody>
          <a:bodyPr>
            <a:normAutofit fontScale="92500" lnSpcReduction="20000"/>
          </a:bodyPr>
          <a:lstStyle/>
          <a:p>
            <a:pPr marL="0" indent="0">
              <a:buNone/>
            </a:pPr>
            <a:endParaRPr lang="en-US" sz="2600" dirty="0"/>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2600" u="sng" dirty="0">
                <a:effectLst/>
                <a:ea typeface="Times New Roman" panose="02020603050405020304" pitchFamily="18" charset="0"/>
              </a:rPr>
              <a:t>What is a “party related to a director</a:t>
            </a:r>
            <a:r>
              <a:rPr lang="en-US" sz="2600" dirty="0">
                <a:effectLst/>
                <a:ea typeface="Times New Roman" panose="02020603050405020304" pitchFamily="18" charset="0"/>
              </a:rPr>
              <a:t>?” Includes spouse, descendant, ancestor, sibling, the spouse or descendant of a sibling, an estate or trust in which the director has a beneficial interest, or an entity which the director has a financial interest. </a:t>
            </a:r>
          </a:p>
          <a:p>
            <a:pPr marL="0" marR="0" lvl="0" indent="0">
              <a:spcBef>
                <a:spcPts val="0"/>
              </a:spcBef>
              <a:spcAft>
                <a:spcPts val="1200"/>
              </a:spcAft>
              <a:buNone/>
              <a:tabLst>
                <a:tab pos="-16920845" algn="l"/>
                <a:tab pos="-16423640" algn="l"/>
              </a:tabLst>
            </a:pPr>
            <a:endParaRPr lang="en-US" sz="2600" dirty="0">
              <a:effectLst/>
              <a:ea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2600" dirty="0">
                <a:effectLst/>
                <a:ea typeface="Times New Roman" panose="02020603050405020304" pitchFamily="18" charset="0"/>
              </a:rPr>
              <a:t>What is a “</a:t>
            </a:r>
            <a:r>
              <a:rPr lang="en-US" sz="2600" u="sng" dirty="0">
                <a:effectLst/>
                <a:ea typeface="Times New Roman" panose="02020603050405020304" pitchFamily="18" charset="0"/>
              </a:rPr>
              <a:t>financial interest</a:t>
            </a:r>
            <a:r>
              <a:rPr lang="en-US" sz="2600" dirty="0">
                <a:effectLst/>
                <a:ea typeface="Times New Roman" panose="02020603050405020304" pitchFamily="18" charset="0"/>
              </a:rPr>
              <a:t>?” </a:t>
            </a:r>
            <a:r>
              <a:rPr lang="en-US" sz="2600" i="1" dirty="0">
                <a:effectLst/>
                <a:ea typeface="Times New Roman" panose="02020603050405020304" pitchFamily="18" charset="0"/>
              </a:rPr>
              <a:t>Any</a:t>
            </a:r>
            <a:r>
              <a:rPr lang="en-US" sz="2600" dirty="0">
                <a:effectLst/>
                <a:ea typeface="Times New Roman" panose="02020603050405020304" pitchFamily="18" charset="0"/>
              </a:rPr>
              <a:t> value which passes between the nonprofit.</a:t>
            </a:r>
          </a:p>
          <a:p>
            <a:pPr marL="0" marR="0" lvl="0" indent="0">
              <a:spcBef>
                <a:spcPts val="0"/>
              </a:spcBef>
              <a:spcAft>
                <a:spcPts val="1200"/>
              </a:spcAft>
              <a:buNone/>
              <a:tabLst>
                <a:tab pos="-16920845" algn="l"/>
                <a:tab pos="-16423640" algn="l"/>
              </a:tabLst>
            </a:pPr>
            <a:endParaRPr lang="en-US" sz="2600" dirty="0">
              <a:effectLst/>
              <a:ea typeface="Times New Roman" panose="02020603050405020304" pitchFamily="18" charset="0"/>
            </a:endParaRPr>
          </a:p>
          <a:p>
            <a:pPr marL="342900" indent="-342900">
              <a:spcBef>
                <a:spcPts val="0"/>
              </a:spcBef>
              <a:spcAft>
                <a:spcPts val="1200"/>
              </a:spcAft>
              <a:buFont typeface="Symbol" panose="05050102010706020507" pitchFamily="18" charset="2"/>
              <a:buChar char=""/>
              <a:tabLst>
                <a:tab pos="-16920845" algn="l"/>
                <a:tab pos="-16423640" algn="l"/>
              </a:tabLst>
            </a:pPr>
            <a:r>
              <a:rPr lang="en-US" sz="2600" u="sng" dirty="0">
                <a:effectLst/>
                <a:ea typeface="Times New Roman" panose="02020603050405020304" pitchFamily="18" charset="0"/>
              </a:rPr>
              <a:t>Loans</a:t>
            </a:r>
            <a:r>
              <a:rPr lang="en-US" sz="2600" dirty="0">
                <a:effectLst/>
                <a:ea typeface="Times New Roman" panose="02020603050405020304" pitchFamily="18" charset="0"/>
              </a:rPr>
              <a:t> by nonprofit to an officer or director are </a:t>
            </a:r>
            <a:r>
              <a:rPr lang="en-US" sz="2600" u="sng" dirty="0">
                <a:effectLst/>
                <a:ea typeface="Times New Roman" panose="02020603050405020304" pitchFamily="18" charset="0"/>
              </a:rPr>
              <a:t>prohibited</a:t>
            </a:r>
            <a:r>
              <a:rPr lang="en-US" sz="2600" dirty="0">
                <a:effectLst/>
                <a:ea typeface="Times New Roman" panose="02020603050405020304" pitchFamily="18" charset="0"/>
              </a:rPr>
              <a:t> (although such a person can loan money to nonprofit, generally with no interest or below market rate of interest).</a:t>
            </a:r>
          </a:p>
          <a:p>
            <a:pPr marL="0" marR="0" lvl="0" indent="0">
              <a:spcBef>
                <a:spcPts val="0"/>
              </a:spcBef>
              <a:spcAft>
                <a:spcPts val="1200"/>
              </a:spcAft>
              <a:buNone/>
              <a:tabLst>
                <a:tab pos="-16920845" algn="l"/>
                <a:tab pos="-16423640" algn="l"/>
              </a:tabLst>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928737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CONFLICTS OF INTEREST</a:t>
            </a:r>
            <a:br>
              <a:rPr lang="en-US" sz="3600" b="1" dirty="0">
                <a:solidFill>
                  <a:srgbClr val="0070C0"/>
                </a:solidFill>
              </a:rPr>
            </a:br>
            <a:r>
              <a:rPr lang="en-US" sz="3600" b="1" dirty="0">
                <a:solidFill>
                  <a:srgbClr val="0070C0"/>
                </a:solidFill>
              </a:rPr>
              <a:t>(Duty of Loyalty)</a:t>
            </a:r>
          </a:p>
        </p:txBody>
      </p:sp>
      <p:sp>
        <p:nvSpPr>
          <p:cNvPr id="15363" name="Rectangle 3"/>
          <p:cNvSpPr>
            <a:spLocks noGrp="1" noChangeArrowheads="1"/>
          </p:cNvSpPr>
          <p:nvPr>
            <p:ph idx="1"/>
          </p:nvPr>
        </p:nvSpPr>
        <p:spPr/>
        <p:txBody>
          <a:bodyPr>
            <a:normAutofit/>
          </a:bodyPr>
          <a:lstStyle/>
          <a:p>
            <a:pPr marL="0" marR="0" lvl="0" indent="0">
              <a:spcBef>
                <a:spcPts val="0"/>
              </a:spcBef>
              <a:spcAft>
                <a:spcPts val="1200"/>
              </a:spcAft>
              <a:buNone/>
              <a:tabLst>
                <a:tab pos="-16920845" algn="l"/>
                <a:tab pos="-16423640" algn="l"/>
              </a:tabLst>
            </a:pPr>
            <a:r>
              <a:rPr lang="en-US" sz="2400" u="sng" dirty="0">
                <a:effectLst/>
                <a:latin typeface="Calibri" panose="020F0502020204030204" pitchFamily="34" charset="0"/>
                <a:ea typeface="Times New Roman" panose="02020603050405020304" pitchFamily="18" charset="0"/>
              </a:rPr>
              <a:t>Conflicts of interest may be permissible in certain circumstances.  Key is to distinguish between permissible and impermissible conflicts of interest</a:t>
            </a:r>
            <a:r>
              <a:rPr lang="en-US" sz="2400" dirty="0">
                <a:effectLst/>
                <a:latin typeface="Calibri" panose="020F0502020204030204" pitchFamily="34" charset="0"/>
                <a:ea typeface="Times New Roman" panose="02020603050405020304" pitchFamily="18" charset="0"/>
              </a:rPr>
              <a:t>.  </a:t>
            </a:r>
          </a:p>
          <a:p>
            <a:pPr marL="0" marR="0" lvl="0" indent="0">
              <a:spcBef>
                <a:spcPts val="0"/>
              </a:spcBef>
              <a:spcAft>
                <a:spcPts val="1200"/>
              </a:spcAft>
              <a:buNone/>
              <a:tabLst>
                <a:tab pos="-16920845" algn="l"/>
                <a:tab pos="-16423640" algn="l"/>
              </a:tabLst>
            </a:pPr>
            <a:endParaRPr lang="en-US" sz="2400" dirty="0">
              <a:latin typeface="Calibri" panose="020F0502020204030204" pitchFamily="34" charset="0"/>
              <a:ea typeface="Times New Roman" panose="02020603050405020304" pitchFamily="18" charset="0"/>
            </a:endParaRPr>
          </a:p>
          <a:p>
            <a:pPr marL="0" marR="0" lvl="0" indent="0">
              <a:spcBef>
                <a:spcPts val="0"/>
              </a:spcBef>
              <a:spcAft>
                <a:spcPts val="1200"/>
              </a:spcAft>
              <a:buNone/>
              <a:tabLst>
                <a:tab pos="-16920845" algn="l"/>
                <a:tab pos="-16423640" algn="l"/>
              </a:tabLst>
            </a:pPr>
            <a:r>
              <a:rPr lang="en-US" sz="2400" dirty="0">
                <a:effectLst/>
                <a:latin typeface="Calibri" panose="020F0502020204030204" pitchFamily="34" charset="0"/>
                <a:ea typeface="Times New Roman" panose="02020603050405020304" pitchFamily="18" charset="0"/>
              </a:rPr>
              <a:t>Conflicting interest transactions are voidable rather than void:  </a:t>
            </a:r>
            <a:r>
              <a:rPr lang="en-US" sz="2400" b="1" dirty="0">
                <a:effectLst/>
                <a:latin typeface="Calibri" panose="020F0502020204030204" pitchFamily="34" charset="0"/>
                <a:ea typeface="Times New Roman" panose="02020603050405020304" pitchFamily="18" charset="0"/>
              </a:rPr>
              <a:t>best practice </a:t>
            </a:r>
            <a:r>
              <a:rPr lang="en-US" sz="2400" dirty="0">
                <a:effectLst/>
                <a:latin typeface="Calibri" panose="020F0502020204030204" pitchFamily="34" charset="0"/>
                <a:ea typeface="Times New Roman" panose="02020603050405020304" pitchFamily="18" charset="0"/>
              </a:rPr>
              <a:t>– the material facts as to the director’s relationship or interest as to the conflict of interest are </a:t>
            </a:r>
            <a:r>
              <a:rPr lang="en-US" sz="2400" u="sng" dirty="0">
                <a:effectLst/>
                <a:latin typeface="Calibri" panose="020F0502020204030204" pitchFamily="34" charset="0"/>
                <a:ea typeface="Times New Roman" panose="02020603050405020304" pitchFamily="18" charset="0"/>
              </a:rPr>
              <a:t>disclosed</a:t>
            </a:r>
            <a:r>
              <a:rPr lang="en-US" sz="2400" dirty="0">
                <a:effectLst/>
                <a:latin typeface="Calibri" panose="020F0502020204030204" pitchFamily="34" charset="0"/>
                <a:ea typeface="Times New Roman" panose="02020603050405020304" pitchFamily="18" charset="0"/>
              </a:rPr>
              <a:t> or known by the board of directors, the board, in good faith, authorizes the transaction based on the affirmative vote of a majority of the disinterested directors (</a:t>
            </a:r>
            <a:r>
              <a:rPr lang="en-US" sz="2400" u="sng" dirty="0">
                <a:effectLst/>
                <a:latin typeface="Calibri" panose="020F0502020204030204" pitchFamily="34" charset="0"/>
                <a:ea typeface="Times New Roman" panose="02020603050405020304" pitchFamily="18" charset="0"/>
              </a:rPr>
              <a:t>recusal</a:t>
            </a:r>
            <a:r>
              <a:rPr lang="en-US" sz="2400" dirty="0">
                <a:effectLst/>
                <a:latin typeface="Calibri" panose="020F0502020204030204" pitchFamily="34" charset="0"/>
                <a:ea typeface="Times New Roman" panose="02020603050405020304" pitchFamily="18" charset="0"/>
              </a:rPr>
              <a:t>), and </a:t>
            </a:r>
            <a:r>
              <a:rPr lang="en-US" sz="2400" u="sng" dirty="0">
                <a:effectLst/>
                <a:latin typeface="Calibri" panose="020F0502020204030204" pitchFamily="34" charset="0"/>
                <a:ea typeface="Times New Roman" panose="02020603050405020304" pitchFamily="18" charset="0"/>
              </a:rPr>
              <a:t>minutes</a:t>
            </a:r>
            <a:r>
              <a:rPr lang="en-US" sz="2400" dirty="0">
                <a:effectLst/>
                <a:latin typeface="Calibri" panose="020F0502020204030204" pitchFamily="34" charset="0"/>
                <a:ea typeface="Times New Roman" panose="02020603050405020304" pitchFamily="18" charset="0"/>
              </a:rPr>
              <a:t> are taken which reflect that such practice as occurred.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778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CONFLICTS OF INTEREST</a:t>
            </a:r>
            <a:br>
              <a:rPr lang="en-US" sz="3600" b="1" dirty="0">
                <a:solidFill>
                  <a:srgbClr val="0070C0"/>
                </a:solidFill>
              </a:rPr>
            </a:br>
            <a:r>
              <a:rPr lang="en-US" sz="3600" b="1" dirty="0">
                <a:solidFill>
                  <a:srgbClr val="0070C0"/>
                </a:solidFill>
              </a:rPr>
              <a:t>(Duty of Loyalty)</a:t>
            </a:r>
          </a:p>
        </p:txBody>
      </p:sp>
      <p:sp>
        <p:nvSpPr>
          <p:cNvPr id="15363" name="Rectangle 3"/>
          <p:cNvSpPr>
            <a:spLocks noGrp="1" noChangeArrowheads="1"/>
          </p:cNvSpPr>
          <p:nvPr>
            <p:ph idx="1"/>
          </p:nvPr>
        </p:nvSpPr>
        <p:spPr/>
        <p:txBody>
          <a:bodyPr>
            <a:normAutofit/>
          </a:bodyPr>
          <a:lstStyle/>
          <a:p>
            <a:pPr marL="0" marR="0" lvl="0" indent="0">
              <a:spcBef>
                <a:spcPts val="0"/>
              </a:spcBef>
              <a:spcAft>
                <a:spcPts val="1200"/>
              </a:spcAft>
              <a:buNone/>
              <a:tabLst>
                <a:tab pos="-16920845" algn="l"/>
                <a:tab pos="-16423640" algn="l"/>
              </a:tabLst>
            </a:pPr>
            <a:r>
              <a:rPr lang="en-US" sz="4000" i="1" dirty="0">
                <a:latin typeface="Calibri" panose="020F0502020204030204" pitchFamily="34" charset="0"/>
                <a:ea typeface="Times New Roman" panose="02020603050405020304" pitchFamily="18" charset="0"/>
              </a:rPr>
              <a:t>Appearance</a:t>
            </a:r>
            <a:r>
              <a:rPr lang="en-US" sz="4000" dirty="0">
                <a:latin typeface="Calibri" panose="020F0502020204030204" pitchFamily="34" charset="0"/>
                <a:ea typeface="Times New Roman" panose="02020603050405020304" pitchFamily="18" charset="0"/>
              </a:rPr>
              <a:t> of a conflict of interest versus a </a:t>
            </a:r>
            <a:r>
              <a:rPr lang="en-US" sz="4000" i="1" dirty="0">
                <a:latin typeface="Calibri" panose="020F0502020204030204" pitchFamily="34" charset="0"/>
                <a:ea typeface="Times New Roman" panose="02020603050405020304" pitchFamily="18" charset="0"/>
              </a:rPr>
              <a:t>financial</a:t>
            </a:r>
            <a:r>
              <a:rPr lang="en-US" sz="4000" dirty="0">
                <a:latin typeface="Calibri" panose="020F0502020204030204" pitchFamily="34" charset="0"/>
                <a:ea typeface="Times New Roman" panose="02020603050405020304" pitchFamily="18" charset="0"/>
              </a:rPr>
              <a:t> conflict of interest.</a:t>
            </a:r>
            <a:endParaRPr lang="en-US"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545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CONFLICTS OF INTEREST</a:t>
            </a:r>
            <a:br>
              <a:rPr lang="en-US" sz="3600" b="1" dirty="0">
                <a:solidFill>
                  <a:srgbClr val="0070C0"/>
                </a:solidFill>
              </a:rPr>
            </a:br>
            <a:r>
              <a:rPr lang="en-US" sz="3600" b="1" dirty="0">
                <a:solidFill>
                  <a:srgbClr val="0070C0"/>
                </a:solidFill>
              </a:rPr>
              <a:t>(Duty of Loyalty)</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742950" marR="0" lvl="1" indent="-285750">
              <a:spcBef>
                <a:spcPts val="0"/>
              </a:spcBef>
              <a:spcAft>
                <a:spcPts val="1200"/>
              </a:spcAft>
              <a:buFont typeface="Courier New" panose="02070309020205020404" pitchFamily="49" charset="0"/>
              <a:buChar char="o"/>
              <a:tabLst>
                <a:tab pos="-16920845" algn="l"/>
                <a:tab pos="1371600" algn="l"/>
              </a:tabLst>
            </a:pPr>
            <a:r>
              <a:rPr lang="en-US" sz="3200" i="1" dirty="0">
                <a:effectLst/>
                <a:ea typeface="Times New Roman" panose="02020603050405020304" pitchFamily="18" charset="0"/>
              </a:rPr>
              <a:t>Examples</a:t>
            </a:r>
            <a:r>
              <a:rPr lang="en-US" sz="3200" dirty="0">
                <a:effectLst/>
                <a:ea typeface="Times New Roman" panose="02020603050405020304" pitchFamily="18" charset="0"/>
              </a:rPr>
              <a:t>:  includes hiring director’s business, employing relatives, etc.</a:t>
            </a:r>
          </a:p>
          <a:p>
            <a:pPr marL="457200" marR="0" lvl="1" indent="0">
              <a:spcBef>
                <a:spcPts val="0"/>
              </a:spcBef>
              <a:spcAft>
                <a:spcPts val="1200"/>
              </a:spcAft>
              <a:buNone/>
              <a:tabLst>
                <a:tab pos="-16920845" algn="l"/>
                <a:tab pos="1371600" algn="l"/>
              </a:tabLst>
            </a:pPr>
            <a:endParaRPr lang="en-US" sz="3200" dirty="0">
              <a:effectLst/>
              <a:ea typeface="Times New Roman" panose="02020603050405020304" pitchFamily="18" charset="0"/>
            </a:endParaRPr>
          </a:p>
          <a:p>
            <a:pPr marL="742950" marR="0" lvl="1" indent="-285750">
              <a:spcBef>
                <a:spcPts val="0"/>
              </a:spcBef>
              <a:spcAft>
                <a:spcPts val="1200"/>
              </a:spcAft>
              <a:buFont typeface="Courier New" panose="02070309020205020404" pitchFamily="49" charset="0"/>
              <a:buChar char="o"/>
              <a:tabLst>
                <a:tab pos="1371600" algn="l"/>
              </a:tabLst>
            </a:pPr>
            <a:r>
              <a:rPr lang="en-US" sz="3200" dirty="0">
                <a:effectLst/>
                <a:ea typeface="Times New Roman" panose="02020603050405020304" pitchFamily="18" charset="0"/>
              </a:rPr>
              <a:t>C</a:t>
            </a:r>
            <a:r>
              <a:rPr lang="en-US" sz="3200" i="1" dirty="0">
                <a:effectLst/>
                <a:ea typeface="Times New Roman" panose="02020603050405020304" pitchFamily="18" charset="0"/>
              </a:rPr>
              <a:t>onflict of interest policy</a:t>
            </a:r>
            <a:r>
              <a:rPr lang="en-US" sz="3200" dirty="0">
                <a:effectLst/>
                <a:ea typeface="Times New Roman" panose="02020603050405020304" pitchFamily="18" charset="0"/>
              </a:rPr>
              <a:t> – best practices plus Form 990 asks if organization has it.</a:t>
            </a:r>
          </a:p>
          <a:p>
            <a:endParaRPr lang="en-US" sz="2400" dirty="0"/>
          </a:p>
        </p:txBody>
      </p:sp>
    </p:spTree>
    <p:extLst>
      <p:ext uri="{BB962C8B-B14F-4D97-AF65-F5344CB8AC3E}">
        <p14:creationId xmlns:p14="http://schemas.microsoft.com/office/powerpoint/2010/main" val="2762705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TO WHOM ARE FIDUCIARY DUTIES OWED?</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tabLst>
                <a:tab pos="228600" algn="l"/>
                <a:tab pos="-914400" algn="l"/>
              </a:tabLst>
            </a:pPr>
            <a:r>
              <a:rPr lang="en-US" sz="2800" dirty="0"/>
              <a:t> </a:t>
            </a:r>
            <a:r>
              <a:rPr lang="en-US" sz="2800" dirty="0">
                <a:effectLst/>
                <a:ea typeface="Times New Roman" panose="02020603050405020304" pitchFamily="18" charset="0"/>
                <a:cs typeface="Times New Roman" panose="02020603050405020304" pitchFamily="18" charset="0"/>
              </a:rPr>
              <a:t>The General Public (Attorney General serving as representative of the general public).</a:t>
            </a:r>
          </a:p>
          <a:p>
            <a:pPr marL="0" marR="0" lvl="0" indent="0">
              <a:spcBef>
                <a:spcPts val="0"/>
              </a:spcBef>
              <a:spcAft>
                <a:spcPts val="0"/>
              </a:spcAft>
              <a:buNone/>
              <a:tabLst>
                <a:tab pos="228600" algn="l"/>
                <a:tab pos="-914400" algn="l"/>
              </a:tabLst>
            </a:pPr>
            <a:endParaRPr lang="en-US" sz="28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 pos="-914400" algn="l"/>
              </a:tabLst>
            </a:pPr>
            <a:r>
              <a:rPr lang="en-US" sz="2800" dirty="0">
                <a:effectLst/>
                <a:ea typeface="Times New Roman" panose="02020603050405020304" pitchFamily="18" charset="0"/>
                <a:cs typeface="Times New Roman" panose="02020603050405020304" pitchFamily="18" charset="0"/>
              </a:rPr>
              <a:t>Members (if any).</a:t>
            </a:r>
          </a:p>
          <a:p>
            <a:pPr marL="0" marR="0" lvl="0" indent="0">
              <a:spcBef>
                <a:spcPts val="0"/>
              </a:spcBef>
              <a:spcAft>
                <a:spcPts val="0"/>
              </a:spcAft>
              <a:buNone/>
              <a:tabLst>
                <a:tab pos="228600" algn="l"/>
                <a:tab pos="-914400" algn="l"/>
              </a:tabLst>
            </a:pPr>
            <a:endParaRPr lang="en-US" sz="28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228600" algn="l"/>
                <a:tab pos="-914400" algn="l"/>
              </a:tabLst>
            </a:pPr>
            <a:r>
              <a:rPr lang="en-US" sz="2800" dirty="0">
                <a:effectLst/>
                <a:ea typeface="Times New Roman" panose="02020603050405020304" pitchFamily="18" charset="0"/>
                <a:cs typeface="Times New Roman" panose="02020603050405020304" pitchFamily="18" charset="0"/>
              </a:rPr>
              <a:t>The nonprofit itself. </a:t>
            </a:r>
          </a:p>
          <a:p>
            <a:endParaRPr lang="en-US" sz="2400" dirty="0"/>
          </a:p>
        </p:txBody>
      </p:sp>
    </p:spTree>
    <p:extLst>
      <p:ext uri="{BB962C8B-B14F-4D97-AF65-F5344CB8AC3E}">
        <p14:creationId xmlns:p14="http://schemas.microsoft.com/office/powerpoint/2010/main" val="367309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GENERAL DUTIES OF BOARD MEMBERS OF NONPROFIT ORGANIZATIONS</a:t>
            </a:r>
          </a:p>
        </p:txBody>
      </p:sp>
      <p:sp>
        <p:nvSpPr>
          <p:cNvPr id="12291" name="Rectangle 3"/>
          <p:cNvSpPr>
            <a:spLocks noGrp="1" noChangeArrowheads="1"/>
          </p:cNvSpPr>
          <p:nvPr>
            <p:ph idx="1"/>
          </p:nvPr>
        </p:nvSpPr>
        <p:spPr>
          <a:xfrm>
            <a:off x="457200" y="1752600"/>
            <a:ext cx="8229600" cy="4495800"/>
          </a:xfrm>
        </p:spPr>
        <p:txBody>
          <a:bodyPr>
            <a:noAutofit/>
          </a:bodyPr>
          <a:lstStyle/>
          <a:p>
            <a:pPr marL="0" indent="0">
              <a:buNone/>
            </a:pPr>
            <a:r>
              <a:rPr lang="en-US" sz="3600" dirty="0">
                <a:effectLst/>
                <a:latin typeface="Calibri" panose="020F0502020204030204" pitchFamily="34" charset="0"/>
                <a:ea typeface="Times New Roman" panose="02020603050405020304" pitchFamily="18" charset="0"/>
              </a:rPr>
              <a:t>Primary role of the Board of Directors is one of </a:t>
            </a:r>
            <a:r>
              <a:rPr lang="en-US" sz="3600" i="1" dirty="0">
                <a:effectLst/>
                <a:latin typeface="Calibri" panose="020F0502020204030204" pitchFamily="34" charset="0"/>
                <a:ea typeface="Times New Roman" panose="02020603050405020304" pitchFamily="18" charset="0"/>
              </a:rPr>
              <a:t>oversight</a:t>
            </a:r>
            <a:r>
              <a:rPr lang="en-US" sz="3600" dirty="0">
                <a:effectLst/>
                <a:latin typeface="Calibri" panose="020F0502020204030204" pitchFamily="34" charset="0"/>
                <a:ea typeface="Times New Roman" panose="02020603050405020304" pitchFamily="18" charset="0"/>
              </a:rPr>
              <a:t>.  </a:t>
            </a:r>
          </a:p>
          <a:p>
            <a:pPr marL="0" indent="0">
              <a:buNone/>
            </a:pPr>
            <a:endParaRPr lang="en-US" sz="3600" dirty="0">
              <a:latin typeface="Calibri" panose="020F0502020204030204" pitchFamily="34" charset="0"/>
              <a:ea typeface="Times New Roman" panose="02020603050405020304" pitchFamily="18" charset="0"/>
            </a:endParaRPr>
          </a:p>
          <a:p>
            <a:pPr marL="0" indent="0">
              <a:buNone/>
            </a:pPr>
            <a:r>
              <a:rPr lang="en-US" sz="3600" dirty="0">
                <a:effectLst/>
                <a:latin typeface="Calibri" panose="020F0502020204030204" pitchFamily="34" charset="0"/>
                <a:ea typeface="Times New Roman" panose="02020603050405020304" pitchFamily="18" charset="0"/>
              </a:rPr>
              <a:t>Directors oversee the affairs of the nonprofit and the activities of its officers and employees to ensure that the nonprofit’s assets are used for its charitable mission and nonprofit purposes.</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Personal Liability of Officers and Directors</a:t>
            </a:r>
            <a:endParaRPr lang="en-US" sz="3600" dirty="0">
              <a:solidFill>
                <a:srgbClr val="0070C0"/>
              </a:solidFill>
            </a:endParaRPr>
          </a:p>
        </p:txBody>
      </p:sp>
      <p:sp>
        <p:nvSpPr>
          <p:cNvPr id="15363" name="Rectangle 3"/>
          <p:cNvSpPr>
            <a:spLocks noGrp="1" noChangeArrowheads="1"/>
          </p:cNvSpPr>
          <p:nvPr>
            <p:ph idx="1"/>
          </p:nvPr>
        </p:nvSpPr>
        <p:spPr/>
        <p:txBody>
          <a:bodyPr>
            <a:noAutofit/>
          </a:bodyPr>
          <a:lstStyle/>
          <a:p>
            <a:pPr marL="457200" marR="0" indent="0">
              <a:spcBef>
                <a:spcPts val="0"/>
              </a:spcBef>
              <a:spcAft>
                <a:spcPts val="0"/>
              </a:spcAft>
              <a:buNone/>
              <a:tabLst>
                <a:tab pos="228600" algn="l"/>
                <a:tab pos="-914400" algn="l"/>
              </a:tabLst>
            </a:pPr>
            <a:r>
              <a:rPr lang="en-US" sz="2400" dirty="0">
                <a:effectLst/>
                <a:ea typeface="Times New Roman" panose="02020603050405020304" pitchFamily="18" charset="0"/>
                <a:cs typeface="Times New Roman" panose="02020603050405020304" pitchFamily="18" charset="0"/>
              </a:rPr>
              <a:t>Generally, the state law provides that directors, officers, and employees of a nonprofit will </a:t>
            </a:r>
            <a:r>
              <a:rPr lang="en-US" sz="2400" u="sng" dirty="0">
                <a:effectLst/>
                <a:ea typeface="Times New Roman" panose="02020603050405020304" pitchFamily="18" charset="0"/>
                <a:cs typeface="Times New Roman" panose="02020603050405020304" pitchFamily="18" charset="0"/>
              </a:rPr>
              <a:t>not</a:t>
            </a:r>
            <a:r>
              <a:rPr lang="en-US" sz="2400" dirty="0">
                <a:effectLst/>
                <a:ea typeface="Times New Roman" panose="02020603050405020304" pitchFamily="18" charset="0"/>
                <a:cs typeface="Times New Roman" panose="02020603050405020304" pitchFamily="18" charset="0"/>
              </a:rPr>
              <a:t> be deemed personally liable to the organization for any action taken or </a:t>
            </a:r>
            <a:r>
              <a:rPr lang="en-US" sz="2400" i="1" dirty="0">
                <a:effectLst/>
                <a:ea typeface="Times New Roman" panose="02020603050405020304" pitchFamily="18" charset="0"/>
                <a:cs typeface="Times New Roman" panose="02020603050405020304" pitchFamily="18" charset="0"/>
              </a:rPr>
              <a:t>omitted if such person performed the duties in compliance with the standards of conduct found in the state statute, i.e., the standards of good faith and the duties of loyalty and care</a:t>
            </a:r>
            <a:r>
              <a:rPr lang="en-US" sz="2400" dirty="0">
                <a:effectLst/>
                <a:ea typeface="Times New Roman" panose="02020603050405020304" pitchFamily="18" charset="0"/>
                <a:cs typeface="Times New Roman" panose="02020603050405020304" pitchFamily="18" charset="0"/>
              </a:rPr>
              <a:t>. </a:t>
            </a:r>
          </a:p>
          <a:p>
            <a:pPr marL="457200" marR="0" indent="0">
              <a:spcBef>
                <a:spcPts val="0"/>
              </a:spcBef>
              <a:spcAft>
                <a:spcPts val="0"/>
              </a:spcAft>
              <a:tabLst>
                <a:tab pos="228600" algn="l"/>
                <a:tab pos="-914400" algn="l"/>
              </a:tabLst>
            </a:pPr>
            <a:endParaRPr lang="en-US" sz="2400" dirty="0">
              <a:effectLst/>
              <a:ea typeface="Times New Roman" panose="02020603050405020304" pitchFamily="18" charset="0"/>
              <a:cs typeface="Times New Roman" panose="02020603050405020304" pitchFamily="18" charset="0"/>
            </a:endParaRPr>
          </a:p>
          <a:p>
            <a:pPr marL="457200" marR="0" indent="0">
              <a:spcBef>
                <a:spcPts val="0"/>
              </a:spcBef>
              <a:spcAft>
                <a:spcPts val="0"/>
              </a:spcAft>
              <a:buNone/>
              <a:tabLst>
                <a:tab pos="228600" algn="l"/>
                <a:tab pos="-914400" algn="l"/>
              </a:tabLst>
            </a:pPr>
            <a:r>
              <a:rPr lang="en-US" sz="2400" dirty="0">
                <a:effectLst/>
                <a:ea typeface="Times New Roman" panose="02020603050405020304" pitchFamily="18" charset="0"/>
                <a:cs typeface="Times New Roman" panose="02020603050405020304" pitchFamily="18" charset="0"/>
              </a:rPr>
              <a:t>However, </a:t>
            </a:r>
            <a:r>
              <a:rPr lang="en-US" sz="2400" u="sng" dirty="0">
                <a:effectLst/>
                <a:ea typeface="Times New Roman" panose="02020603050405020304" pitchFamily="18" charset="0"/>
                <a:cs typeface="Times New Roman" panose="02020603050405020304" pitchFamily="18" charset="0"/>
              </a:rPr>
              <a:t>personal liability</a:t>
            </a:r>
            <a:r>
              <a:rPr lang="en-US" sz="2400" dirty="0">
                <a:effectLst/>
                <a:ea typeface="Times New Roman" panose="02020603050405020304" pitchFamily="18" charset="0"/>
                <a:cs typeface="Times New Roman" panose="02020603050405020304" pitchFamily="18" charset="0"/>
              </a:rPr>
              <a:t> can be asserted for claims of breach of fiduciary duty, including breach of the duty of loyalty and the duty of care. Fraud, intentional wrongdoing, and criminal activities can create not only personal liability but also criminal liability as well.</a:t>
            </a:r>
          </a:p>
        </p:txBody>
      </p:sp>
    </p:spTree>
    <p:extLst>
      <p:ext uri="{BB962C8B-B14F-4D97-AF65-F5344CB8AC3E}">
        <p14:creationId xmlns:p14="http://schemas.microsoft.com/office/powerpoint/2010/main" val="1842823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Who Can Bring Claims Against Directors?</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342900" marR="0" lvl="0" indent="-342900">
              <a:spcBef>
                <a:spcPts val="0"/>
              </a:spcBef>
              <a:spcAft>
                <a:spcPts val="1200"/>
              </a:spcAft>
              <a:buFont typeface="Symbol" panose="05050102010706020507" pitchFamily="18" charset="2"/>
              <a:buChar char=""/>
              <a:tabLst>
                <a:tab pos="-16920845" algn="l"/>
                <a:tab pos="-16423640" algn="l"/>
              </a:tabLst>
            </a:pPr>
            <a:r>
              <a:rPr lang="en-US" sz="2400" i="1" dirty="0">
                <a:effectLst/>
                <a:ea typeface="Times New Roman" panose="02020603050405020304" pitchFamily="18" charset="0"/>
                <a:cs typeface="Times New Roman" panose="02020603050405020304" pitchFamily="18" charset="0"/>
              </a:rPr>
              <a:t>Third Party Claims</a:t>
            </a:r>
            <a:endParaRPr lang="en-US" sz="2400" dirty="0">
              <a:effectLst/>
              <a:ea typeface="Times New Roman" panose="02020603050405020304" pitchFamily="18" charset="0"/>
              <a:cs typeface="Times New Roman" panose="02020603050405020304" pitchFamily="18" charset="0"/>
            </a:endParaRPr>
          </a:p>
          <a:p>
            <a:pPr marL="685800" lvl="1" indent="-342900">
              <a:spcBef>
                <a:spcPts val="0"/>
              </a:spcBef>
              <a:spcAft>
                <a:spcPts val="1200"/>
              </a:spcAft>
              <a:buFont typeface="Symbol" panose="05050102010706020507" pitchFamily="18" charset="2"/>
              <a:buChar char=""/>
              <a:tabLst>
                <a:tab pos="-17378045" algn="l"/>
                <a:tab pos="-16463645" algn="l"/>
              </a:tabLst>
            </a:pPr>
            <a:r>
              <a:rPr lang="en-US" sz="2100" dirty="0">
                <a:effectLst/>
                <a:ea typeface="Times New Roman" panose="02020603050405020304" pitchFamily="18" charset="0"/>
                <a:cs typeface="Times New Roman" panose="02020603050405020304" pitchFamily="18" charset="0"/>
              </a:rPr>
              <a:t>The nonprofit’s members </a:t>
            </a:r>
          </a:p>
          <a:p>
            <a:pPr marL="685800" lvl="1" indent="-342900">
              <a:spcBef>
                <a:spcPts val="0"/>
              </a:spcBef>
              <a:spcAft>
                <a:spcPts val="1200"/>
              </a:spcAft>
              <a:buFont typeface="Symbol" panose="05050102010706020507" pitchFamily="18" charset="2"/>
              <a:buChar char=""/>
              <a:tabLst>
                <a:tab pos="-17378045" algn="l"/>
                <a:tab pos="-16463645" algn="l"/>
              </a:tabLst>
            </a:pPr>
            <a:r>
              <a:rPr lang="en-US" sz="2100" dirty="0">
                <a:effectLst/>
                <a:ea typeface="Times New Roman" panose="02020603050405020304" pitchFamily="18" charset="0"/>
                <a:cs typeface="Times New Roman" panose="02020603050405020304" pitchFamily="18" charset="0"/>
              </a:rPr>
              <a:t>Other directors or officers</a:t>
            </a:r>
          </a:p>
          <a:p>
            <a:pPr marL="685800" lvl="1" indent="-342900">
              <a:spcBef>
                <a:spcPts val="0"/>
              </a:spcBef>
              <a:spcAft>
                <a:spcPts val="1200"/>
              </a:spcAft>
              <a:buFont typeface="Symbol" panose="05050102010706020507" pitchFamily="18" charset="2"/>
              <a:buChar char=""/>
              <a:tabLst>
                <a:tab pos="-17378045" algn="l"/>
                <a:tab pos="-16463645" algn="l"/>
              </a:tabLst>
            </a:pPr>
            <a:r>
              <a:rPr lang="en-US" sz="2100" dirty="0">
                <a:effectLst/>
                <a:ea typeface="Times New Roman" panose="02020603050405020304" pitchFamily="18" charset="0"/>
                <a:cs typeface="Times New Roman" panose="02020603050405020304" pitchFamily="18" charset="0"/>
              </a:rPr>
              <a:t>The nonprofit itself (</a:t>
            </a:r>
            <a:r>
              <a:rPr lang="en-US" sz="2100" u="sng" dirty="0">
                <a:effectLst/>
                <a:ea typeface="Times New Roman" panose="02020603050405020304" pitchFamily="18" charset="0"/>
                <a:cs typeface="Times New Roman" panose="02020603050405020304" pitchFamily="18" charset="0"/>
              </a:rPr>
              <a:t>derivative suits by current or future board members on behalf of nonprofit</a:t>
            </a:r>
            <a:r>
              <a:rPr lang="en-US" sz="2100" dirty="0">
                <a:effectLst/>
                <a:ea typeface="Times New Roman" panose="02020603050405020304" pitchFamily="18" charset="0"/>
                <a:cs typeface="Times New Roman" panose="02020603050405020304" pitchFamily="18" charset="0"/>
              </a:rPr>
              <a:t>)</a:t>
            </a:r>
          </a:p>
          <a:p>
            <a:pPr marL="342900" lvl="1" indent="0">
              <a:spcBef>
                <a:spcPts val="0"/>
              </a:spcBef>
              <a:spcAft>
                <a:spcPts val="1200"/>
              </a:spcAft>
              <a:buNone/>
              <a:tabLst>
                <a:tab pos="-17378045" algn="l"/>
                <a:tab pos="-16463645" algn="l"/>
              </a:tabLst>
            </a:pPr>
            <a:endParaRPr lang="en-US" sz="21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2400" i="1" dirty="0">
                <a:effectLst/>
                <a:ea typeface="Times New Roman" panose="02020603050405020304" pitchFamily="18" charset="0"/>
                <a:cs typeface="Times New Roman" panose="02020603050405020304" pitchFamily="18" charset="0"/>
              </a:rPr>
              <a:t>Governmental Claims</a:t>
            </a:r>
            <a:endParaRPr lang="en-US" sz="2400" dirty="0">
              <a:effectLst/>
              <a:ea typeface="Times New Roman" panose="02020603050405020304" pitchFamily="18" charset="0"/>
              <a:cs typeface="Times New Roman" panose="02020603050405020304" pitchFamily="18" charset="0"/>
            </a:endParaRPr>
          </a:p>
          <a:p>
            <a:pPr marL="685800" lvl="1" indent="-342900">
              <a:spcBef>
                <a:spcPts val="0"/>
              </a:spcBef>
              <a:spcAft>
                <a:spcPts val="1200"/>
              </a:spcAft>
              <a:buFont typeface="Symbol" panose="05050102010706020507" pitchFamily="18" charset="2"/>
              <a:buChar char=""/>
              <a:tabLst>
                <a:tab pos="-17378045" algn="l"/>
                <a:tab pos="-16463645" algn="l"/>
              </a:tabLst>
            </a:pPr>
            <a:r>
              <a:rPr lang="en-US" sz="2100" dirty="0">
                <a:effectLst/>
                <a:ea typeface="Times New Roman" panose="02020603050405020304" pitchFamily="18" charset="0"/>
                <a:cs typeface="Times New Roman" panose="02020603050405020304" pitchFamily="18" charset="0"/>
              </a:rPr>
              <a:t>Internal Revenue Service</a:t>
            </a:r>
          </a:p>
          <a:p>
            <a:pPr marL="685800" lvl="1" indent="-342900">
              <a:spcBef>
                <a:spcPts val="0"/>
              </a:spcBef>
              <a:spcAft>
                <a:spcPts val="1200"/>
              </a:spcAft>
              <a:buFont typeface="Symbol" panose="05050102010706020507" pitchFamily="18" charset="2"/>
              <a:buChar char=""/>
              <a:tabLst>
                <a:tab pos="-17378045" algn="l"/>
                <a:tab pos="-16463645" algn="l"/>
              </a:tabLst>
            </a:pPr>
            <a:r>
              <a:rPr lang="en-US" sz="2100" dirty="0">
                <a:effectLst/>
                <a:ea typeface="Times New Roman" panose="02020603050405020304" pitchFamily="18" charset="0"/>
                <a:cs typeface="Times New Roman" panose="02020603050405020304" pitchFamily="18" charset="0"/>
              </a:rPr>
              <a:t>Attorney General (on behalf of the public)</a:t>
            </a:r>
          </a:p>
          <a:p>
            <a:endParaRPr lang="en-US" sz="2400" dirty="0"/>
          </a:p>
        </p:txBody>
      </p:sp>
    </p:spTree>
    <p:extLst>
      <p:ext uri="{BB962C8B-B14F-4D97-AF65-F5344CB8AC3E}">
        <p14:creationId xmlns:p14="http://schemas.microsoft.com/office/powerpoint/2010/main" val="408320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Types of Claims</a:t>
            </a:r>
            <a:endParaRPr lang="en-US" sz="3600" dirty="0">
              <a:solidFill>
                <a:srgbClr val="0070C0"/>
              </a:solidFill>
            </a:endParaRPr>
          </a:p>
        </p:txBody>
      </p:sp>
      <p:sp>
        <p:nvSpPr>
          <p:cNvPr id="15363" name="Rectangle 3"/>
          <p:cNvSpPr>
            <a:spLocks noGrp="1" noChangeArrowheads="1"/>
          </p:cNvSpPr>
          <p:nvPr>
            <p:ph idx="1"/>
          </p:nvPr>
        </p:nvSpPr>
        <p:spPr>
          <a:xfrm>
            <a:off x="628650" y="1447800"/>
            <a:ext cx="7886700" cy="4729163"/>
          </a:xfrm>
        </p:spPr>
        <p:txBody>
          <a:bodyPr>
            <a:normAutofit fontScale="92500" lnSpcReduction="10000"/>
          </a:bodyPr>
          <a:lstStyle/>
          <a:p>
            <a:pPr marL="914400" marR="0" indent="0">
              <a:spcBef>
                <a:spcPts val="0"/>
              </a:spcBef>
              <a:spcAft>
                <a:spcPts val="0"/>
              </a:spcAft>
              <a:tabLst>
                <a:tab pos="228600" algn="l"/>
                <a:tab pos="-914400" algn="l"/>
              </a:tabLst>
            </a:pPr>
            <a:endParaRPr lang="en-US" sz="19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i="1" dirty="0">
                <a:effectLst/>
                <a:ea typeface="Times New Roman" panose="02020603050405020304" pitchFamily="18" charset="0"/>
                <a:cs typeface="Times New Roman" panose="02020603050405020304" pitchFamily="18" charset="0"/>
              </a:rPr>
              <a:t>Breach of Fiduciary Duties: </a:t>
            </a:r>
            <a:r>
              <a:rPr lang="en-US" sz="1900" dirty="0">
                <a:effectLst/>
                <a:ea typeface="Times New Roman" panose="02020603050405020304" pitchFamily="18" charset="0"/>
                <a:cs typeface="Times New Roman" panose="02020603050405020304" pitchFamily="18" charset="0"/>
              </a:rPr>
              <a:t>Disregard of responsibilities (breach of duties of care and loyalty)</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Misappropriation of funds</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Conflicts of interest</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i="1" dirty="0">
                <a:effectLst/>
                <a:ea typeface="Times New Roman" panose="02020603050405020304" pitchFamily="18" charset="0"/>
                <a:cs typeface="Times New Roman" panose="02020603050405020304" pitchFamily="18" charset="0"/>
              </a:rPr>
              <a:t>Acting beyond scope of authority as set forth in the organization’s corporate documents (ultra vires act)</a:t>
            </a:r>
            <a:endParaRPr lang="en-US" sz="19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i="1" dirty="0">
                <a:effectLst/>
                <a:ea typeface="Times New Roman" panose="02020603050405020304" pitchFamily="18" charset="0"/>
                <a:cs typeface="Times New Roman" panose="02020603050405020304" pitchFamily="18" charset="0"/>
              </a:rPr>
              <a:t>Torts/Employment Matters</a:t>
            </a:r>
            <a:endParaRPr lang="en-US" sz="19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i="1" dirty="0">
                <a:effectLst/>
                <a:ea typeface="Times New Roman" panose="02020603050405020304" pitchFamily="18" charset="0"/>
                <a:cs typeface="Times New Roman" panose="02020603050405020304" pitchFamily="18" charset="0"/>
              </a:rPr>
              <a:t>Criminal activities</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Contracts (with third parties)</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Employment  (i.e. interfering with staff; sexual harassment)</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Defamation</a:t>
            </a:r>
          </a:p>
          <a:p>
            <a:pPr marL="342900" marR="0" lvl="0" indent="-342900">
              <a:spcBef>
                <a:spcPts val="0"/>
              </a:spcBef>
              <a:spcAft>
                <a:spcPts val="1200"/>
              </a:spcAft>
              <a:buFont typeface="Symbol" panose="05050102010706020507" pitchFamily="18" charset="2"/>
              <a:buChar char=""/>
              <a:tabLst>
                <a:tab pos="-16920845" algn="l"/>
                <a:tab pos="-16423640" algn="l"/>
              </a:tabLst>
            </a:pPr>
            <a:r>
              <a:rPr lang="en-US" sz="1900" dirty="0">
                <a:effectLst/>
                <a:ea typeface="Times New Roman" panose="02020603050405020304" pitchFamily="18" charset="0"/>
                <a:cs typeface="Times New Roman" panose="02020603050405020304" pitchFamily="18" charset="0"/>
              </a:rPr>
              <a:t>Tax/financial</a:t>
            </a:r>
          </a:p>
          <a:p>
            <a:endParaRPr lang="en-US" sz="2400" dirty="0"/>
          </a:p>
        </p:txBody>
      </p:sp>
    </p:spTree>
    <p:extLst>
      <p:ext uri="{BB962C8B-B14F-4D97-AF65-F5344CB8AC3E}">
        <p14:creationId xmlns:p14="http://schemas.microsoft.com/office/powerpoint/2010/main" val="3911857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How to Minimize Risk for Board Members?</a:t>
            </a:r>
            <a:endParaRPr lang="en-US" sz="3600" dirty="0">
              <a:solidFill>
                <a:srgbClr val="0070C0"/>
              </a:solidFill>
            </a:endParaRPr>
          </a:p>
        </p:txBody>
      </p:sp>
      <p:sp>
        <p:nvSpPr>
          <p:cNvPr id="15363" name="Rectangle 3"/>
          <p:cNvSpPr>
            <a:spLocks noGrp="1" noChangeArrowheads="1"/>
          </p:cNvSpPr>
          <p:nvPr>
            <p:ph idx="1"/>
          </p:nvPr>
        </p:nvSpPr>
        <p:spPr/>
        <p:txBody>
          <a:bodyPr>
            <a:normAutofit fontScale="92500" lnSpcReduction="10000"/>
          </a:bodyPr>
          <a:lstStyle/>
          <a:p>
            <a:pPr marL="342900" lvl="1" indent="0">
              <a:spcBef>
                <a:spcPts val="0"/>
              </a:spcBef>
              <a:spcAft>
                <a:spcPts val="1200"/>
              </a:spcAft>
              <a:buNone/>
              <a:tabLst>
                <a:tab pos="-17378045" algn="l"/>
                <a:tab pos="-16463645" algn="l"/>
              </a:tabLst>
            </a:pPr>
            <a:r>
              <a:rPr lang="en-US" sz="2100" b="1" dirty="0">
                <a:effectLst/>
                <a:ea typeface="Times New Roman" panose="02020603050405020304" pitchFamily="18" charset="0"/>
                <a:cs typeface="Times New Roman" panose="02020603050405020304" pitchFamily="18" charset="0"/>
              </a:rPr>
              <a:t>BE INFORMED:</a:t>
            </a: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read and follow organizational materials (articles, bylaws, etc.)</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read and revise minutes</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know your responsibilities and duties</a:t>
            </a: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be involved in deliberations</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follow agenda… no open agenda items</a:t>
            </a: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remember that the minutes are open records</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ask questions</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seek expert opinions (legal, accounting) through the Executive Director or Chair. The board attorney represents the organization---not Board members.</a:t>
            </a:r>
            <a:endParaRPr lang="en-US" dirty="0">
              <a:latin typeface="Shruti" panose="020B0502040204020203" pitchFamily="34" charset="0"/>
              <a:ea typeface="Times New Roman" panose="02020603050405020304" pitchFamily="18" charset="0"/>
              <a:cs typeface="Times New Roman" panose="02020603050405020304" pitchFamily="18" charset="0"/>
            </a:endParaRPr>
          </a:p>
          <a:p>
            <a:pPr lvl="1">
              <a:spcBef>
                <a:spcPts val="0"/>
              </a:spcBef>
              <a:spcAft>
                <a:spcPts val="1200"/>
              </a:spcAft>
              <a:tabLst>
                <a:tab pos="-17378045" algn="l"/>
                <a:tab pos="-16463645" algn="l"/>
              </a:tabLs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attend all meetings and come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prepared to meetings </a:t>
            </a:r>
          </a:p>
          <a:p>
            <a:pPr lvl="1">
              <a:spcBef>
                <a:spcPts val="0"/>
              </a:spcBef>
              <a:spcAft>
                <a:spcPts val="1200"/>
              </a:spcAft>
              <a:tabLst>
                <a:tab pos="-17378045" algn="l"/>
                <a:tab pos="-16463645"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financial audits</a:t>
            </a:r>
            <a:endParaRPr lang="en-US" sz="1800" dirty="0">
              <a:effectLst/>
              <a:latin typeface="Shruti" panose="020B0502040204020203"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679707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How to Minimize Risk for Board Members?</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628650" lvl="1">
              <a:spcBef>
                <a:spcPts val="0"/>
              </a:spcBef>
              <a:tabLst>
                <a:tab pos="228600" algn="l"/>
                <a:tab pos="-914400" algn="l"/>
              </a:tabLst>
            </a:pPr>
            <a:r>
              <a:rPr lang="en-US" sz="2400" b="1" dirty="0">
                <a:effectLst/>
                <a:ea typeface="Times New Roman" panose="02020603050405020304" pitchFamily="18" charset="0"/>
                <a:cs typeface="Times New Roman" panose="02020603050405020304" pitchFamily="18" charset="0"/>
              </a:rPr>
              <a:t>Disclose all conflicts/abstain/absent from discussion</a:t>
            </a:r>
            <a:endParaRPr lang="en-US" sz="2400" b="1" dirty="0">
              <a:ea typeface="Times New Roman" panose="02020603050405020304" pitchFamily="18" charset="0"/>
              <a:cs typeface="Times New Roman" panose="02020603050405020304" pitchFamily="18" charset="0"/>
            </a:endParaRPr>
          </a:p>
          <a:p>
            <a:pPr marL="628650" lvl="1">
              <a:spcBef>
                <a:spcPts val="0"/>
              </a:spcBef>
              <a:tabLst>
                <a:tab pos="228600" algn="l"/>
                <a:tab pos="-914400" algn="l"/>
              </a:tabLst>
            </a:pPr>
            <a:r>
              <a:rPr lang="en-US" sz="2400" dirty="0">
                <a:effectLst/>
                <a:ea typeface="Times New Roman" panose="02020603050405020304" pitchFamily="18" charset="0"/>
                <a:cs typeface="Times New Roman" panose="02020603050405020304" pitchFamily="18" charset="0"/>
              </a:rPr>
              <a:t>Avoid any self-dealing/usurp corporate opportunity/compete</a:t>
            </a:r>
            <a:endParaRPr lang="en-US" sz="2400" dirty="0">
              <a:ea typeface="Times New Roman" panose="02020603050405020304" pitchFamily="18" charset="0"/>
              <a:cs typeface="Times New Roman" panose="02020603050405020304" pitchFamily="18" charset="0"/>
            </a:endParaRPr>
          </a:p>
          <a:p>
            <a:pPr marL="628650" lvl="1">
              <a:spcBef>
                <a:spcPts val="0"/>
              </a:spcBef>
              <a:tabLst>
                <a:tab pos="228600" algn="l"/>
                <a:tab pos="-914400" algn="l"/>
              </a:tabLst>
            </a:pPr>
            <a:r>
              <a:rPr lang="en-US" sz="2400" b="1" dirty="0">
                <a:effectLst/>
                <a:ea typeface="Times New Roman" panose="02020603050405020304" pitchFamily="18" charset="0"/>
                <a:cs typeface="Times New Roman" panose="02020603050405020304" pitchFamily="18" charset="0"/>
              </a:rPr>
              <a:t>Monitor delegated activities</a:t>
            </a:r>
            <a:r>
              <a:rPr lang="en-US" sz="2400" dirty="0">
                <a:effectLst/>
                <a:ea typeface="Times New Roman" panose="02020603050405020304" pitchFamily="18" charset="0"/>
                <a:cs typeface="Times New Roman" panose="02020603050405020304" pitchFamily="18" charset="0"/>
              </a:rPr>
              <a:t> (committees, panels, etc.)</a:t>
            </a:r>
            <a:endParaRPr lang="en-US" sz="2400" dirty="0">
              <a:ea typeface="Times New Roman" panose="02020603050405020304" pitchFamily="18" charset="0"/>
              <a:cs typeface="Times New Roman" panose="02020603050405020304" pitchFamily="18" charset="0"/>
            </a:endParaRPr>
          </a:p>
          <a:p>
            <a:pPr marL="628650" lvl="1">
              <a:spcBef>
                <a:spcPts val="0"/>
              </a:spcBef>
              <a:tabLst>
                <a:tab pos="228600" algn="l"/>
                <a:tab pos="-914400" algn="l"/>
              </a:tabLst>
            </a:pPr>
            <a:r>
              <a:rPr lang="en-US" sz="2400" b="1" dirty="0">
                <a:effectLst/>
                <a:ea typeface="Times New Roman" panose="02020603050405020304" pitchFamily="18" charset="0"/>
                <a:cs typeface="Times New Roman" panose="02020603050405020304" pitchFamily="18" charset="0"/>
              </a:rPr>
              <a:t>Don't get involved in day-to-day management of Board employees, if any</a:t>
            </a:r>
            <a:r>
              <a:rPr lang="en-US" sz="2400" dirty="0">
                <a:effectLst/>
                <a:ea typeface="Times New Roman" panose="02020603050405020304" pitchFamily="18" charset="0"/>
                <a:cs typeface="Times New Roman" panose="02020603050405020304" pitchFamily="18" charset="0"/>
              </a:rPr>
              <a:t>. It is the Executive Director who hires and manages other employees.  Any problems should be brought to the attention of the Executive Director. There may be employment problems you are not aware of.  Involvement may create additional liability for director or for organization. Avoid even casual comments to or about employees.  These can create problems too.</a:t>
            </a:r>
            <a:endParaRPr lang="en-US" sz="2400" dirty="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735136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How to Minimize Risk for Board Members?</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628650" lvl="1">
              <a:spcBef>
                <a:spcPts val="0"/>
              </a:spcBef>
              <a:tabLst>
                <a:tab pos="228600" algn="l"/>
                <a:tab pos="-914400" algn="l"/>
              </a:tabLst>
            </a:pPr>
            <a:r>
              <a:rPr lang="en-US" sz="2800" dirty="0">
                <a:effectLst/>
                <a:ea typeface="Times New Roman" panose="02020603050405020304" pitchFamily="18" charset="0"/>
                <a:cs typeface="Times New Roman" panose="02020603050405020304" pitchFamily="18" charset="0"/>
              </a:rPr>
              <a:t>Once board has decided, stand behind the decision (duty of loyalty)</a:t>
            </a:r>
            <a:endParaRPr lang="en-US" sz="2800" dirty="0">
              <a:ea typeface="Times New Roman" panose="02020603050405020304" pitchFamily="18" charset="0"/>
              <a:cs typeface="Times New Roman" panose="02020603050405020304" pitchFamily="18" charset="0"/>
            </a:endParaRPr>
          </a:p>
          <a:p>
            <a:pPr marL="628650" lvl="1">
              <a:spcBef>
                <a:spcPts val="0"/>
              </a:spcBef>
              <a:tabLst>
                <a:tab pos="228600" algn="l"/>
                <a:tab pos="-914400" algn="l"/>
              </a:tabLst>
            </a:pPr>
            <a:r>
              <a:rPr lang="en-US" sz="2800" dirty="0">
                <a:effectLst/>
                <a:ea typeface="Times New Roman" panose="02020603050405020304" pitchFamily="18" charset="0"/>
                <a:cs typeface="Times New Roman" panose="02020603050405020304" pitchFamily="18" charset="0"/>
              </a:rPr>
              <a:t>Maintain confidentiality.  There are times when Board goes into Executive Session (employment, budget, attorney client, disciplinary matters).  These are confidential for a reason.  To violate that confidentiality is a breach of fiduciary duty to the organization.  </a:t>
            </a:r>
            <a:endParaRPr lang="en-US" sz="2800" dirty="0">
              <a:ea typeface="Times New Roman" panose="02020603050405020304" pitchFamily="18" charset="0"/>
              <a:cs typeface="Times New Roman" panose="02020603050405020304" pitchFamily="18" charset="0"/>
            </a:endParaRPr>
          </a:p>
          <a:p>
            <a:pPr marL="628650" lvl="1">
              <a:spcBef>
                <a:spcPts val="0"/>
              </a:spcBef>
              <a:tabLst>
                <a:tab pos="228600" algn="l"/>
                <a:tab pos="-914400" algn="l"/>
              </a:tabLst>
            </a:pPr>
            <a:r>
              <a:rPr lang="en-US" sz="2800" dirty="0">
                <a:effectLst/>
                <a:ea typeface="Times New Roman" panose="02020603050405020304" pitchFamily="18" charset="0"/>
                <a:cs typeface="Times New Roman" panose="02020603050405020304" pitchFamily="18" charset="0"/>
              </a:rPr>
              <a:t>Be aware of statutory/organizational duties – attend board trainings!</a:t>
            </a:r>
          </a:p>
          <a:p>
            <a:endParaRPr lang="en-US" sz="2400" dirty="0"/>
          </a:p>
        </p:txBody>
      </p:sp>
    </p:spTree>
    <p:extLst>
      <p:ext uri="{BB962C8B-B14F-4D97-AF65-F5344CB8AC3E}">
        <p14:creationId xmlns:p14="http://schemas.microsoft.com/office/powerpoint/2010/main" val="3549450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Protection for Directors, Officers, </a:t>
            </a:r>
            <a:br>
              <a:rPr lang="en-US" sz="3600" b="1" dirty="0">
                <a:solidFill>
                  <a:srgbClr val="0070C0"/>
                </a:solidFill>
              </a:rPr>
            </a:br>
            <a:r>
              <a:rPr lang="en-US" sz="3600" b="1" dirty="0">
                <a:solidFill>
                  <a:srgbClr val="0070C0"/>
                </a:solidFill>
              </a:rPr>
              <a:t>and Volunteers</a:t>
            </a:r>
            <a:endParaRPr lang="en-US" sz="3600" dirty="0">
              <a:solidFill>
                <a:srgbClr val="0070C0"/>
              </a:solidFill>
            </a:endParaRPr>
          </a:p>
        </p:txBody>
      </p:sp>
      <p:sp>
        <p:nvSpPr>
          <p:cNvPr id="15363" name="Rectangle 3"/>
          <p:cNvSpPr>
            <a:spLocks noGrp="1" noChangeArrowheads="1"/>
          </p:cNvSpPr>
          <p:nvPr>
            <p:ph idx="1"/>
          </p:nvPr>
        </p:nvSpPr>
        <p:spPr/>
        <p:txBody>
          <a:bodyPr>
            <a:normAutofit/>
          </a:bodyPr>
          <a:lstStyle/>
          <a:p>
            <a:pPr marL="342900" marR="0" lvl="0" indent="-342900">
              <a:spcBef>
                <a:spcPts val="0"/>
              </a:spcBef>
              <a:spcAft>
                <a:spcPts val="1200"/>
              </a:spcAft>
              <a:buFont typeface="Symbol" panose="05050102010706020507" pitchFamily="18" charset="2"/>
              <a:buChar char=""/>
            </a:pPr>
            <a:r>
              <a:rPr lang="en-US" sz="1800" dirty="0">
                <a:effectLst/>
                <a:ea typeface="Times New Roman" panose="02020603050405020304" pitchFamily="18" charset="0"/>
              </a:rPr>
              <a:t>D &amp; O insurance</a:t>
            </a:r>
          </a:p>
          <a:p>
            <a:pPr marL="342900" marR="0" lvl="0" indent="-342900">
              <a:spcBef>
                <a:spcPts val="0"/>
              </a:spcBef>
              <a:spcAft>
                <a:spcPts val="1200"/>
              </a:spcAft>
              <a:buFont typeface="Symbol" panose="05050102010706020507" pitchFamily="18" charset="2"/>
              <a:buChar char=""/>
            </a:pPr>
            <a:r>
              <a:rPr lang="en-US" sz="1800" dirty="0">
                <a:effectLst/>
                <a:ea typeface="Times New Roman" panose="02020603050405020304" pitchFamily="18" charset="0"/>
              </a:rPr>
              <a:t>Personal/homeowners’ insurance</a:t>
            </a:r>
          </a:p>
          <a:p>
            <a:pPr marL="342900" marR="0" lvl="0" indent="-342900">
              <a:spcBef>
                <a:spcPts val="0"/>
              </a:spcBef>
              <a:spcAft>
                <a:spcPts val="1200"/>
              </a:spcAft>
              <a:buFont typeface="Symbol" panose="05050102010706020507" pitchFamily="18" charset="2"/>
              <a:buChar char=""/>
            </a:pPr>
            <a:r>
              <a:rPr lang="en-US" sz="1800" i="1" dirty="0">
                <a:effectLst/>
                <a:ea typeface="Times New Roman" panose="02020603050405020304" pitchFamily="18" charset="0"/>
              </a:rPr>
              <a:t>Indemnification</a:t>
            </a:r>
            <a:r>
              <a:rPr lang="en-US" sz="1800" dirty="0">
                <a:effectLst/>
                <a:ea typeface="Times New Roman" panose="02020603050405020304" pitchFamily="18" charset="0"/>
              </a:rPr>
              <a:t>:   the obligation of one person to pay for the costs, expenses or damages for which another person becomes obligated to pay. </a:t>
            </a:r>
          </a:p>
          <a:p>
            <a:pPr marL="742950" marR="0" lvl="1" indent="-285750">
              <a:spcBef>
                <a:spcPts val="0"/>
              </a:spcBef>
              <a:spcAft>
                <a:spcPts val="1200"/>
              </a:spcAft>
              <a:buFont typeface="Courier New" panose="02070309020205020404" pitchFamily="49" charset="0"/>
              <a:buChar char="o"/>
            </a:pPr>
            <a:r>
              <a:rPr lang="en-US" dirty="0">
                <a:effectLst/>
                <a:ea typeface="Times New Roman" panose="02020603050405020304" pitchFamily="18" charset="0"/>
              </a:rPr>
              <a:t>Articles of Incorporation and/or Bylaws need to include these provisions </a:t>
            </a:r>
          </a:p>
          <a:p>
            <a:pPr marL="742950" marR="0" lvl="1" indent="-285750">
              <a:spcBef>
                <a:spcPts val="0"/>
              </a:spcBef>
              <a:spcAft>
                <a:spcPts val="1200"/>
              </a:spcAft>
              <a:buFont typeface="Courier New" panose="02070309020205020404" pitchFamily="49" charset="0"/>
              <a:buChar char="o"/>
            </a:pPr>
            <a:r>
              <a:rPr lang="en-US" dirty="0">
                <a:effectLst/>
                <a:ea typeface="Times New Roman" panose="02020603050405020304" pitchFamily="18" charset="0"/>
              </a:rPr>
              <a:t>Nonprofit Corporation Laws generally provide for some form of indemnification.  </a:t>
            </a:r>
          </a:p>
          <a:p>
            <a:pPr marL="1371600" marR="457200">
              <a:spcBef>
                <a:spcPts val="0"/>
              </a:spcBef>
              <a:spcAft>
                <a:spcPts val="0"/>
              </a:spcAft>
            </a:pPr>
            <a:r>
              <a:rPr lang="en-US" sz="1800" dirty="0">
                <a:effectLst/>
                <a:ea typeface="Times New Roman" panose="02020603050405020304" pitchFamily="18" charset="0"/>
                <a:cs typeface="Times New Roman" panose="02020603050405020304" pitchFamily="18" charset="0"/>
              </a:rPr>
              <a:t>"The corporation has the power to indemnify any director, or officer, or former director or officer of the corporation or any person who may have served at is request as a director or officer of another corporation…against expenses actually and necessarily incurred…in connection with the defense of any action, suit, or proceeding in which he is made a party by reason of being or having been such director or officer…" </a:t>
            </a:r>
          </a:p>
          <a:p>
            <a:pPr marL="0" indent="0">
              <a:buNone/>
            </a:pPr>
            <a:endParaRPr lang="en-US" sz="2400" dirty="0"/>
          </a:p>
        </p:txBody>
      </p:sp>
    </p:spTree>
    <p:extLst>
      <p:ext uri="{BB962C8B-B14F-4D97-AF65-F5344CB8AC3E}">
        <p14:creationId xmlns:p14="http://schemas.microsoft.com/office/powerpoint/2010/main" val="3895569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a:defRPr/>
            </a:pPr>
            <a:r>
              <a:rPr lang="en-US" sz="3600" b="1" dirty="0">
                <a:solidFill>
                  <a:srgbClr val="0070C0"/>
                </a:solidFill>
              </a:rPr>
              <a:t>Protection for Directors, Officers, </a:t>
            </a:r>
            <a:br>
              <a:rPr lang="en-US" sz="3600" b="1" dirty="0">
                <a:solidFill>
                  <a:srgbClr val="0070C0"/>
                </a:solidFill>
              </a:rPr>
            </a:br>
            <a:r>
              <a:rPr lang="en-US" sz="3600" b="1" dirty="0">
                <a:solidFill>
                  <a:srgbClr val="0070C0"/>
                </a:solidFill>
              </a:rPr>
              <a:t>and Volunteers</a:t>
            </a:r>
            <a:endParaRPr lang="en-US" sz="3600" dirty="0">
              <a:solidFill>
                <a:srgbClr val="0070C0"/>
              </a:solidFill>
            </a:endParaRPr>
          </a:p>
        </p:txBody>
      </p:sp>
      <p:sp>
        <p:nvSpPr>
          <p:cNvPr id="15363" name="Rectangle 3"/>
          <p:cNvSpPr>
            <a:spLocks noGrp="1" noChangeArrowheads="1"/>
          </p:cNvSpPr>
          <p:nvPr>
            <p:ph idx="1"/>
          </p:nvPr>
        </p:nvSpPr>
        <p:spPr/>
        <p:txBody>
          <a:bodyPr>
            <a:normAutofit lnSpcReduction="10000"/>
          </a:bodyPr>
          <a:lstStyle/>
          <a:p>
            <a:pPr marL="0" marR="0" lvl="0" indent="0">
              <a:spcBef>
                <a:spcPts val="0"/>
              </a:spcBef>
              <a:spcAft>
                <a:spcPts val="1200"/>
              </a:spcAft>
              <a:buNone/>
            </a:pPr>
            <a:r>
              <a:rPr lang="en-US" sz="2400" b="1" dirty="0">
                <a:effectLst/>
                <a:ea typeface="Times New Roman" panose="02020603050405020304" pitchFamily="18" charset="0"/>
              </a:rPr>
              <a:t>VOLUNTEER PROTECTION STATUTES</a:t>
            </a:r>
            <a:r>
              <a:rPr lang="en-US" sz="2400" dirty="0">
                <a:effectLst/>
                <a:ea typeface="Times New Roman" panose="02020603050405020304" pitchFamily="18" charset="0"/>
              </a:rPr>
              <a:t>:</a:t>
            </a:r>
          </a:p>
          <a:p>
            <a:pPr marL="342900" marR="0" lvl="0" indent="-342900">
              <a:spcBef>
                <a:spcPts val="0"/>
              </a:spcBef>
              <a:spcAft>
                <a:spcPts val="1200"/>
              </a:spcAft>
              <a:buFont typeface="Symbol" panose="05050102010706020507" pitchFamily="18" charset="2"/>
              <a:buChar char=""/>
              <a:tabLst>
                <a:tab pos="-914400" algn="l"/>
              </a:tabLst>
            </a:pPr>
            <a:r>
              <a:rPr lang="en-US" sz="2400" dirty="0">
                <a:effectLst/>
                <a:ea typeface="Times New Roman" panose="02020603050405020304" pitchFamily="18" charset="0"/>
              </a:rPr>
              <a:t>Most state laws provide some level of immunity for directors, officers and volunteers. Colorado has a volunteer protection act.</a:t>
            </a:r>
          </a:p>
          <a:p>
            <a:pPr marL="342900" marR="0" lvl="0" indent="-342900">
              <a:spcBef>
                <a:spcPts val="0"/>
              </a:spcBef>
              <a:spcAft>
                <a:spcPts val="1200"/>
              </a:spcAft>
              <a:buFont typeface="Symbol" panose="05050102010706020507" pitchFamily="18" charset="2"/>
              <a:buChar char=""/>
            </a:pPr>
            <a:r>
              <a:rPr lang="en-US" sz="2400" dirty="0">
                <a:effectLst/>
                <a:ea typeface="Times New Roman" panose="02020603050405020304" pitchFamily="18" charset="0"/>
              </a:rPr>
              <a:t>Federal Volunteer Protection Act of 1997 limits liabilities for volunteers who act within the scope of their responsibility and, where required by state law, are licensed or certified.  Injury must not have been caused by willful or criminal misconduct, gross negligence, reckless misconduct, flagrant indifference.  Does not cover those volunteers who receive over $500 or items valued at over $500.   </a:t>
            </a:r>
          </a:p>
          <a:p>
            <a:endParaRPr lang="en-US" sz="2400" dirty="0"/>
          </a:p>
        </p:txBody>
      </p:sp>
    </p:spTree>
    <p:extLst>
      <p:ext uri="{BB962C8B-B14F-4D97-AF65-F5344CB8AC3E}">
        <p14:creationId xmlns:p14="http://schemas.microsoft.com/office/powerpoint/2010/main" val="3309581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b="1" dirty="0">
                <a:solidFill>
                  <a:srgbClr val="0070C0"/>
                </a:solidFill>
              </a:rPr>
              <a:t>Thank you!</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3505200"/>
            <a:ext cx="4818655" cy="2743200"/>
          </a:xfrm>
        </p:spPr>
      </p:pic>
    </p:spTree>
    <p:extLst>
      <p:ext uri="{BB962C8B-B14F-4D97-AF65-F5344CB8AC3E}">
        <p14:creationId xmlns:p14="http://schemas.microsoft.com/office/powerpoint/2010/main" val="258971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TEN BASIC BOARD RESPONSIBILITIES</a:t>
            </a:r>
          </a:p>
        </p:txBody>
      </p:sp>
      <p:sp>
        <p:nvSpPr>
          <p:cNvPr id="12291" name="Rectangle 3"/>
          <p:cNvSpPr>
            <a:spLocks noGrp="1" noChangeArrowheads="1"/>
          </p:cNvSpPr>
          <p:nvPr>
            <p:ph idx="1"/>
          </p:nvPr>
        </p:nvSpPr>
        <p:spPr>
          <a:xfrm>
            <a:off x="457200" y="1752600"/>
            <a:ext cx="8229600" cy="4495800"/>
          </a:xfrm>
        </p:spPr>
        <p:txBody>
          <a:bodyPr>
            <a:noAutofit/>
          </a:bodyPr>
          <a:lstStyle/>
          <a:p>
            <a:pPr marL="0" indent="0">
              <a:buNone/>
            </a:pPr>
            <a:r>
              <a:rPr lang="en-US" sz="4000" dirty="0"/>
              <a:t>1.	Determine organization’s mission and purposes by creating and reviewing statement of mission and purpose that articulates the organization’s goals, means, and constituents served.</a:t>
            </a:r>
          </a:p>
        </p:txBody>
      </p:sp>
    </p:spTree>
    <p:extLst>
      <p:ext uri="{BB962C8B-B14F-4D97-AF65-F5344CB8AC3E}">
        <p14:creationId xmlns:p14="http://schemas.microsoft.com/office/powerpoint/2010/main" val="394917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TEN BASIC BOARD RESPONSIBILITIES</a:t>
            </a:r>
          </a:p>
        </p:txBody>
      </p:sp>
      <p:sp>
        <p:nvSpPr>
          <p:cNvPr id="13315" name="Rectangle 3"/>
          <p:cNvSpPr>
            <a:spLocks noGrp="1" noChangeArrowheads="1"/>
          </p:cNvSpPr>
          <p:nvPr>
            <p:ph idx="1"/>
          </p:nvPr>
        </p:nvSpPr>
        <p:spPr>
          <a:xfrm>
            <a:off x="457200" y="1906588"/>
            <a:ext cx="8229600" cy="4224337"/>
          </a:xfrm>
        </p:spPr>
        <p:txBody>
          <a:bodyPr>
            <a:normAutofit/>
          </a:bodyPr>
          <a:lstStyle/>
          <a:p>
            <a:pPr marL="514350" indent="-514350">
              <a:buAutoNum type="arabicPeriod" startAt="2"/>
            </a:pPr>
            <a:r>
              <a:rPr lang="en-US" sz="3200" dirty="0"/>
              <a:t>Select the chief executive officer/executive director.  Boards must reach consensus on the chief executive’s responsibilities and undertake a careful search to find the most qualified individual for the position.</a:t>
            </a:r>
          </a:p>
          <a:p>
            <a:pPr marL="457200" indent="-457200">
              <a:buAutoNum type="arabicPeriod" startAt="2"/>
            </a:pPr>
            <a:endParaRPr lang="en-US" sz="3200" dirty="0"/>
          </a:p>
          <a:p>
            <a:pPr marL="457200" indent="-457200">
              <a:buAutoNum type="arabicPeriod" startAt="2"/>
            </a:pPr>
            <a:r>
              <a:rPr lang="en-US" sz="3200" dirty="0"/>
              <a:t>Support and evaluate the executive director and provide them with support.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CC3E-FA8A-6EA2-A0D9-6A5F39D4E9B2}"/>
              </a:ext>
            </a:extLst>
          </p:cNvPr>
          <p:cNvSpPr>
            <a:spLocks noGrp="1"/>
          </p:cNvSpPr>
          <p:nvPr>
            <p:ph type="title"/>
          </p:nvPr>
        </p:nvSpPr>
        <p:spPr/>
        <p:txBody>
          <a:bodyPr/>
          <a:lstStyle/>
          <a:p>
            <a:pPr algn="ctr"/>
            <a:r>
              <a:rPr lang="en-US" sz="3600" b="1" dirty="0">
                <a:solidFill>
                  <a:srgbClr val="0070C0"/>
                </a:solidFill>
              </a:rPr>
              <a:t>TEN BASIC BOARD RESPONSIBILITIES</a:t>
            </a:r>
            <a:endParaRPr lang="en-US" dirty="0"/>
          </a:p>
        </p:txBody>
      </p:sp>
      <p:sp>
        <p:nvSpPr>
          <p:cNvPr id="3" name="TextBox 2">
            <a:extLst>
              <a:ext uri="{FF2B5EF4-FFF2-40B4-BE49-F238E27FC236}">
                <a16:creationId xmlns:a16="http://schemas.microsoft.com/office/drawing/2014/main" id="{CFFE093C-226A-5EE5-D59B-8514FF40AC33}"/>
              </a:ext>
            </a:extLst>
          </p:cNvPr>
          <p:cNvSpPr txBox="1"/>
          <p:nvPr/>
        </p:nvSpPr>
        <p:spPr>
          <a:xfrm>
            <a:off x="381001" y="1752600"/>
            <a:ext cx="8305800" cy="1815882"/>
          </a:xfrm>
          <a:prstGeom prst="rect">
            <a:avLst/>
          </a:prstGeom>
          <a:noFill/>
        </p:spPr>
        <p:txBody>
          <a:bodyPr wrap="square" rtlCol="0">
            <a:spAutoFit/>
          </a:bodyPr>
          <a:lstStyle/>
          <a:p>
            <a:pPr marL="342900" indent="-342900">
              <a:buAutoNum type="arabicPeriod" startAt="4"/>
            </a:pPr>
            <a:r>
              <a:rPr lang="en-US" sz="2800" dirty="0"/>
              <a:t>Ensure effective planning.  Boards must actively participate in overall planning process and assist in the implementation and monitoring of the plan’s goals.</a:t>
            </a:r>
          </a:p>
        </p:txBody>
      </p:sp>
      <p:sp>
        <p:nvSpPr>
          <p:cNvPr id="4" name="TextBox 3">
            <a:extLst>
              <a:ext uri="{FF2B5EF4-FFF2-40B4-BE49-F238E27FC236}">
                <a16:creationId xmlns:a16="http://schemas.microsoft.com/office/drawing/2014/main" id="{DEB99E5E-A8E7-DF69-9021-1EEF31B0B4DA}"/>
              </a:ext>
            </a:extLst>
          </p:cNvPr>
          <p:cNvSpPr txBox="1"/>
          <p:nvPr/>
        </p:nvSpPr>
        <p:spPr>
          <a:xfrm>
            <a:off x="457201" y="4419600"/>
            <a:ext cx="7620000" cy="1815882"/>
          </a:xfrm>
          <a:prstGeom prst="rect">
            <a:avLst/>
          </a:prstGeom>
          <a:noFill/>
        </p:spPr>
        <p:txBody>
          <a:bodyPr wrap="square" rtlCol="0">
            <a:spAutoFit/>
          </a:bodyPr>
          <a:lstStyle/>
          <a:p>
            <a:pPr marL="342900" indent="-342900">
              <a:buAutoNum type="arabicPeriod" startAt="5"/>
            </a:pPr>
            <a:r>
              <a:rPr lang="en-US" sz="2800" dirty="0"/>
              <a:t>Monitor and strengthen programs and services. </a:t>
            </a:r>
          </a:p>
          <a:p>
            <a:r>
              <a:rPr lang="en-US" sz="2800" dirty="0"/>
              <a:t>The Board’s responsibility is to determine which programs are consistent with the organization’s mission and monitor their effectiveness.</a:t>
            </a:r>
          </a:p>
        </p:txBody>
      </p:sp>
    </p:spTree>
    <p:extLst>
      <p:ext uri="{BB962C8B-B14F-4D97-AF65-F5344CB8AC3E}">
        <p14:creationId xmlns:p14="http://schemas.microsoft.com/office/powerpoint/2010/main" val="13873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TEN BASIC BOARD RESPONSIBILITIES</a:t>
            </a:r>
          </a:p>
        </p:txBody>
      </p:sp>
      <p:sp>
        <p:nvSpPr>
          <p:cNvPr id="13315" name="Rectangle 3"/>
          <p:cNvSpPr>
            <a:spLocks noGrp="1" noChangeArrowheads="1"/>
          </p:cNvSpPr>
          <p:nvPr>
            <p:ph idx="1"/>
          </p:nvPr>
        </p:nvSpPr>
        <p:spPr>
          <a:xfrm>
            <a:off x="457200" y="1906588"/>
            <a:ext cx="8229600" cy="4224337"/>
          </a:xfrm>
        </p:spPr>
        <p:txBody>
          <a:bodyPr>
            <a:normAutofit/>
          </a:bodyPr>
          <a:lstStyle/>
          <a:p>
            <a:pPr marL="0" indent="0">
              <a:buNone/>
            </a:pPr>
            <a:r>
              <a:rPr lang="en-US" sz="2800" dirty="0"/>
              <a:t>6.	Ensure adequate financial resources.  One of the Board’s primary responsibilities is to provide adequate financial resources for the organization to fulfill its mission.</a:t>
            </a:r>
          </a:p>
          <a:p>
            <a:pPr marL="0" indent="0">
              <a:buNone/>
            </a:pPr>
            <a:endParaRPr lang="en-US" sz="2800" dirty="0"/>
          </a:p>
          <a:p>
            <a:pPr marL="0" indent="0">
              <a:buNone/>
            </a:pPr>
            <a:r>
              <a:rPr lang="en-US" sz="2800" dirty="0"/>
              <a:t>7.	Protect the organization’s assets and provide financial oversight. The Board must assist in developing the annual budget and ensuring that proper financial controls are in place.</a:t>
            </a:r>
          </a:p>
        </p:txBody>
      </p:sp>
    </p:spTree>
    <p:extLst>
      <p:ext uri="{BB962C8B-B14F-4D97-AF65-F5344CB8AC3E}">
        <p14:creationId xmlns:p14="http://schemas.microsoft.com/office/powerpoint/2010/main" val="771972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TEN BASIC BOARD RESPONSIBILITIES</a:t>
            </a:r>
          </a:p>
        </p:txBody>
      </p:sp>
      <p:sp>
        <p:nvSpPr>
          <p:cNvPr id="14339" name="Rectangle 3"/>
          <p:cNvSpPr>
            <a:spLocks noGrp="1" noChangeArrowheads="1"/>
          </p:cNvSpPr>
          <p:nvPr>
            <p:ph idx="1"/>
          </p:nvPr>
        </p:nvSpPr>
        <p:spPr/>
        <p:txBody>
          <a:bodyPr>
            <a:normAutofit lnSpcReduction="10000"/>
          </a:bodyPr>
          <a:lstStyle/>
          <a:p>
            <a:pPr>
              <a:buNone/>
              <a:defRPr/>
            </a:pPr>
            <a:r>
              <a:rPr lang="en-US" sz="2400" dirty="0"/>
              <a:t>8.	Build a competent board.  All boards have a responsibility to articulate prerequisites for candidates, orient new board members, and periodically and  comprehensively evaluate its own performance.  </a:t>
            </a:r>
          </a:p>
          <a:p>
            <a:pPr>
              <a:buNone/>
              <a:defRPr/>
            </a:pPr>
            <a:endParaRPr lang="en-US" sz="2400" dirty="0"/>
          </a:p>
          <a:p>
            <a:pPr>
              <a:buNone/>
              <a:defRPr/>
            </a:pPr>
            <a:r>
              <a:rPr lang="en-US" sz="2400" dirty="0"/>
              <a:t>  9.	Enhance the organization’s public standing.  The Board should clearly articulate the organization’s mission, accomplishments, and goals to garner support from the community.</a:t>
            </a:r>
          </a:p>
          <a:p>
            <a:pPr>
              <a:buNone/>
              <a:defRPr/>
            </a:pPr>
            <a:endParaRPr lang="en-US" sz="2400" dirty="0"/>
          </a:p>
          <a:p>
            <a:pPr>
              <a:buNone/>
              <a:defRPr/>
            </a:pPr>
            <a:r>
              <a:rPr lang="en-US" sz="2400" dirty="0"/>
              <a:t>	10.	Ensure legal and ethical integrity.  The Board is ultimately responsible for adherence to legal standards and public norms. </a:t>
            </a:r>
          </a:p>
          <a:p>
            <a:pPr>
              <a:buNone/>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And what should Boards NOT do?</a:t>
            </a:r>
          </a:p>
        </p:txBody>
      </p:sp>
      <p:sp>
        <p:nvSpPr>
          <p:cNvPr id="14339" name="Rectangle 3"/>
          <p:cNvSpPr>
            <a:spLocks noGrp="1" noChangeArrowheads="1"/>
          </p:cNvSpPr>
          <p:nvPr>
            <p:ph idx="1"/>
          </p:nvPr>
        </p:nvSpPr>
        <p:spPr/>
        <p:txBody>
          <a:bodyPr>
            <a:normAutofit/>
          </a:bodyPr>
          <a:lstStyle/>
          <a:p>
            <a:pPr>
              <a:buNone/>
              <a:defRPr/>
            </a:pPr>
            <a:r>
              <a:rPr lang="en-US" sz="2800" b="1" dirty="0"/>
              <a:t>  </a:t>
            </a:r>
            <a:r>
              <a:rPr lang="en-US" sz="2800" dirty="0"/>
              <a:t>Do </a:t>
            </a:r>
            <a:r>
              <a:rPr lang="en-US" sz="2800" u="sng" dirty="0"/>
              <a:t>not</a:t>
            </a:r>
            <a:r>
              <a:rPr lang="en-US" sz="2800" dirty="0"/>
              <a:t> </a:t>
            </a:r>
            <a:r>
              <a:rPr lang="en-US" sz="2800" dirty="0">
                <a:effectLst/>
                <a:ea typeface="Times New Roman" panose="02020603050405020304" pitchFamily="18" charset="0"/>
              </a:rPr>
              <a:t>get involved in day-to-day management of the organization’s employees, if any. </a:t>
            </a:r>
          </a:p>
          <a:p>
            <a:pPr>
              <a:buNone/>
              <a:defRPr/>
            </a:pPr>
            <a:endParaRPr lang="en-US" sz="2800" dirty="0">
              <a:effectLst/>
              <a:ea typeface="Times New Roman" panose="02020603050405020304" pitchFamily="18" charset="0"/>
            </a:endParaRPr>
          </a:p>
          <a:p>
            <a:pPr>
              <a:buNone/>
              <a:defRPr/>
            </a:pPr>
            <a:r>
              <a:rPr lang="en-US" sz="2800" dirty="0">
                <a:ea typeface="Times New Roman" panose="02020603050405020304" pitchFamily="18" charset="0"/>
              </a:rPr>
              <a:t> 	</a:t>
            </a:r>
            <a:r>
              <a:rPr lang="en-US" sz="2800" dirty="0">
                <a:effectLst/>
                <a:ea typeface="Times New Roman" panose="02020603050405020304" pitchFamily="18" charset="0"/>
              </a:rPr>
              <a:t>It is the Executive Director who hires and manages other employees.  Any problems with staff should be brought to the attention of the Executive Director. </a:t>
            </a:r>
          </a:p>
          <a:p>
            <a:pPr>
              <a:buNone/>
              <a:defRPr/>
            </a:pPr>
            <a:endParaRPr lang="en-US" sz="2800" dirty="0"/>
          </a:p>
          <a:p>
            <a:pPr>
              <a:buNone/>
              <a:defRPr/>
            </a:pPr>
            <a:r>
              <a:rPr lang="en-US" sz="2800" dirty="0"/>
              <a:t>  The Board has only one employee – the Executive Director!</a:t>
            </a:r>
          </a:p>
        </p:txBody>
      </p:sp>
    </p:spTree>
    <p:extLst>
      <p:ext uri="{BB962C8B-B14F-4D97-AF65-F5344CB8AC3E}">
        <p14:creationId xmlns:p14="http://schemas.microsoft.com/office/powerpoint/2010/main" val="24674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defRPr/>
            </a:pPr>
            <a:r>
              <a:rPr lang="en-US" sz="3600" b="1" dirty="0">
                <a:solidFill>
                  <a:srgbClr val="0070C0"/>
                </a:solidFill>
              </a:rPr>
              <a:t>FIDUCIARY DUTIES OF BOARD MEMBERS</a:t>
            </a:r>
          </a:p>
        </p:txBody>
      </p:sp>
      <p:sp>
        <p:nvSpPr>
          <p:cNvPr id="15363" name="Rectangle 3"/>
          <p:cNvSpPr>
            <a:spLocks noGrp="1" noChangeArrowheads="1"/>
          </p:cNvSpPr>
          <p:nvPr>
            <p:ph idx="1"/>
          </p:nvPr>
        </p:nvSpPr>
        <p:spPr/>
        <p:txBody>
          <a:bodyPr>
            <a:normAutofit/>
          </a:bodyPr>
          <a:lstStyle/>
          <a:p>
            <a:pPr>
              <a:lnSpc>
                <a:spcPct val="80000"/>
              </a:lnSpc>
              <a:buNone/>
              <a:defRPr/>
            </a:pPr>
            <a:r>
              <a:rPr lang="en-US" sz="2400" b="1" dirty="0"/>
              <a:t>   What is a fiduciary?</a:t>
            </a:r>
          </a:p>
          <a:p>
            <a:pPr>
              <a:lnSpc>
                <a:spcPct val="80000"/>
              </a:lnSpc>
              <a:buNone/>
              <a:defRPr/>
            </a:pPr>
            <a:endParaRPr lang="en-US" sz="2400" b="1" dirty="0"/>
          </a:p>
          <a:p>
            <a:pPr marL="457200" marR="0" lvl="1" indent="0">
              <a:spcBef>
                <a:spcPts val="0"/>
              </a:spcBef>
              <a:spcAft>
                <a:spcPts val="0"/>
              </a:spcAft>
              <a:buNone/>
              <a:tabLst>
                <a:tab pos="228600" algn="l"/>
                <a:tab pos="-914400" algn="l"/>
              </a:tabLst>
            </a:pPr>
            <a:r>
              <a:rPr lang="en-US" sz="2400" dirty="0">
                <a:effectLst/>
                <a:ea typeface="Times New Roman" panose="02020603050405020304" pitchFamily="18" charset="0"/>
                <a:cs typeface="Times New Roman" panose="02020603050405020304" pitchFamily="18" charset="0"/>
              </a:rPr>
              <a:t>Generally, the term “fiduciary” embraces a relationship of trust and confidence. Under state law, officers and directors of a nonprofit are fiduciaries of the nonprofit and owe to it the general duties of good faith, loyalty and care, as well as the duty to comply with the law and the nonprofit’s formation documents. </a:t>
            </a:r>
          </a:p>
          <a:p>
            <a:pPr marL="457200" marR="0" lvl="1" indent="0">
              <a:spcBef>
                <a:spcPts val="0"/>
              </a:spcBef>
              <a:spcAft>
                <a:spcPts val="0"/>
              </a:spcAft>
              <a:buNone/>
              <a:tabLst>
                <a:tab pos="228600" algn="l"/>
                <a:tab pos="-914400" algn="l"/>
              </a:tabLst>
            </a:pPr>
            <a:endParaRPr lang="en-US" sz="2400" dirty="0">
              <a:ea typeface="Times New Roman" panose="02020603050405020304" pitchFamily="18" charset="0"/>
              <a:cs typeface="Times New Roman" panose="02020603050405020304" pitchFamily="18" charset="0"/>
            </a:endParaRPr>
          </a:p>
          <a:p>
            <a:pPr marL="457200" marR="0" lvl="1" indent="0">
              <a:spcBef>
                <a:spcPts val="0"/>
              </a:spcBef>
              <a:spcAft>
                <a:spcPts val="0"/>
              </a:spcAft>
              <a:buNone/>
              <a:tabLst>
                <a:tab pos="228600" algn="l"/>
                <a:tab pos="-914400" algn="l"/>
              </a:tabLst>
            </a:pPr>
            <a:r>
              <a:rPr lang="en-US" sz="2400" dirty="0">
                <a:effectLst/>
                <a:ea typeface="Times New Roman" panose="02020603050405020304" pitchFamily="18" charset="0"/>
                <a:cs typeface="Times New Roman" panose="02020603050405020304" pitchFamily="18" charset="0"/>
              </a:rPr>
              <a:t>In general, if a director or officer properly exercises these duties, he or she will be protected from personal liability for their acts or omissions.</a:t>
            </a:r>
          </a:p>
          <a:p>
            <a:pPr>
              <a:lnSpc>
                <a:spcPct val="80000"/>
              </a:lnSpc>
              <a:buNone/>
              <a:defRPr/>
            </a:pPr>
            <a:endParaRPr lang="en-US" sz="2400" dirty="0"/>
          </a:p>
          <a:p>
            <a:pPr>
              <a:lnSpc>
                <a:spcPct val="80000"/>
              </a:lnSpc>
              <a:buNone/>
              <a:defRPr/>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TotalTime>
  <Words>1974</Words>
  <Application>Microsoft Office PowerPoint</Application>
  <PresentationFormat>On-screen Show (4:3)</PresentationFormat>
  <Paragraphs>141</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Courier New</vt:lpstr>
      <vt:lpstr>Shruti</vt:lpstr>
      <vt:lpstr>Symbol</vt:lpstr>
      <vt:lpstr>Times New Roman</vt:lpstr>
      <vt:lpstr>Wingdings</vt:lpstr>
      <vt:lpstr>Office Theme</vt:lpstr>
      <vt:lpstr>LEGAL TRAINING FOR NONPROFIT BOARDS OF DIRECTORS</vt:lpstr>
      <vt:lpstr>GENERAL DUTIES OF BOARD MEMBERS OF NONPROFIT ORGANIZATIONS</vt:lpstr>
      <vt:lpstr>TEN BASIC BOARD RESPONSIBILITIES</vt:lpstr>
      <vt:lpstr>TEN BASIC BOARD RESPONSIBILITIES</vt:lpstr>
      <vt:lpstr>TEN BASIC BOARD RESPONSIBILITIES</vt:lpstr>
      <vt:lpstr>TEN BASIC BOARD RESPONSIBILITIES</vt:lpstr>
      <vt:lpstr>TEN BASIC BOARD RESPONSIBILITIES</vt:lpstr>
      <vt:lpstr>And what should Boards NOT do?</vt:lpstr>
      <vt:lpstr>FIDUCIARY DUTIES OF BOARD MEMBERS</vt:lpstr>
      <vt:lpstr>Duty of Good Faith</vt:lpstr>
      <vt:lpstr>Duty of Care</vt:lpstr>
      <vt:lpstr>Duty of Loyalty</vt:lpstr>
      <vt:lpstr>Duty of Loyalty</vt:lpstr>
      <vt:lpstr>CONFLICTS OF INTEREST (Duty of Loyalty)</vt:lpstr>
      <vt:lpstr>CONFLICTS OF INTEREST (Duty of Loyalty)</vt:lpstr>
      <vt:lpstr>CONFLICTS OF INTEREST (Duty of Loyalty)</vt:lpstr>
      <vt:lpstr>CONFLICTS OF INTEREST (Duty of Loyalty)</vt:lpstr>
      <vt:lpstr>CONFLICTS OF INTEREST (Duty of Loyalty)</vt:lpstr>
      <vt:lpstr>TO WHOM ARE FIDUCIARY DUTIES OWED?</vt:lpstr>
      <vt:lpstr>Personal Liability of Officers and Directors</vt:lpstr>
      <vt:lpstr>Who Can Bring Claims Against Directors?</vt:lpstr>
      <vt:lpstr>Types of Claims</vt:lpstr>
      <vt:lpstr>How to Minimize Risk for Board Members?</vt:lpstr>
      <vt:lpstr>How to Minimize Risk for Board Members?</vt:lpstr>
      <vt:lpstr>How to Minimize Risk for Board Members?</vt:lpstr>
      <vt:lpstr>Protection for Directors, Officers,  and Volunteers</vt:lpstr>
      <vt:lpstr>Protection for Directors, Officers,  and Volunteers</vt:lpstr>
      <vt:lpstr>Thank you!</vt:lpstr>
    </vt:vector>
  </TitlesOfParts>
  <Company>KGHL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Legal Risks</dc:title>
  <dc:creator>Billl Walters</dc:creator>
  <cp:lastModifiedBy>Cara Lawrence</cp:lastModifiedBy>
  <cp:revision>64</cp:revision>
  <dcterms:created xsi:type="dcterms:W3CDTF">2008-04-15T13:57:21Z</dcterms:created>
  <dcterms:modified xsi:type="dcterms:W3CDTF">2022-07-18T00:07:50Z</dcterms:modified>
</cp:coreProperties>
</file>